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69" r:id="rId2"/>
    <p:sldId id="364" r:id="rId3"/>
    <p:sldId id="470" r:id="rId4"/>
    <p:sldId id="492" r:id="rId5"/>
    <p:sldId id="471" r:id="rId6"/>
    <p:sldId id="476" r:id="rId7"/>
    <p:sldId id="496" r:id="rId8"/>
    <p:sldId id="497" r:id="rId9"/>
    <p:sldId id="481" r:id="rId10"/>
    <p:sldId id="482" r:id="rId11"/>
    <p:sldId id="493" r:id="rId12"/>
    <p:sldId id="485" r:id="rId13"/>
    <p:sldId id="486" r:id="rId14"/>
    <p:sldId id="495" r:id="rId15"/>
    <p:sldId id="487" r:id="rId16"/>
    <p:sldId id="489" r:id="rId17"/>
    <p:sldId id="490" r:id="rId18"/>
    <p:sldId id="491" r:id="rId19"/>
    <p:sldId id="452" r:id="rId20"/>
  </p:sldIdLst>
  <p:sldSz cx="10150475" cy="7589838"/>
  <p:notesSz cx="7102475" cy="9388475"/>
  <p:defaultTextStyle>
    <a:defPPr>
      <a:defRPr lang="en-US"/>
    </a:defPPr>
    <a:lvl1pPr algn="l" rtl="0" fontAlgn="base">
      <a:spcBef>
        <a:spcPct val="0"/>
      </a:spcBef>
      <a:spcAft>
        <a:spcPct val="0"/>
      </a:spcAft>
      <a:defRPr sz="1200" kern="1200">
        <a:solidFill>
          <a:schemeClr val="tx1"/>
        </a:solidFill>
        <a:latin typeface="Century Gothic" pitchFamily="34" charset="0"/>
        <a:ea typeface="+mn-ea"/>
        <a:cs typeface="+mn-cs"/>
      </a:defRPr>
    </a:lvl1pPr>
    <a:lvl2pPr marL="457200" algn="l" rtl="0" fontAlgn="base">
      <a:spcBef>
        <a:spcPct val="0"/>
      </a:spcBef>
      <a:spcAft>
        <a:spcPct val="0"/>
      </a:spcAft>
      <a:defRPr sz="1200" kern="1200">
        <a:solidFill>
          <a:schemeClr val="tx1"/>
        </a:solidFill>
        <a:latin typeface="Century Gothic" pitchFamily="34" charset="0"/>
        <a:ea typeface="+mn-ea"/>
        <a:cs typeface="+mn-cs"/>
      </a:defRPr>
    </a:lvl2pPr>
    <a:lvl3pPr marL="914400" algn="l" rtl="0" fontAlgn="base">
      <a:spcBef>
        <a:spcPct val="0"/>
      </a:spcBef>
      <a:spcAft>
        <a:spcPct val="0"/>
      </a:spcAft>
      <a:defRPr sz="1200" kern="1200">
        <a:solidFill>
          <a:schemeClr val="tx1"/>
        </a:solidFill>
        <a:latin typeface="Century Gothic" pitchFamily="34" charset="0"/>
        <a:ea typeface="+mn-ea"/>
        <a:cs typeface="+mn-cs"/>
      </a:defRPr>
    </a:lvl3pPr>
    <a:lvl4pPr marL="1371600" algn="l" rtl="0" fontAlgn="base">
      <a:spcBef>
        <a:spcPct val="0"/>
      </a:spcBef>
      <a:spcAft>
        <a:spcPct val="0"/>
      </a:spcAft>
      <a:defRPr sz="1200" kern="1200">
        <a:solidFill>
          <a:schemeClr val="tx1"/>
        </a:solidFill>
        <a:latin typeface="Century Gothic" pitchFamily="34" charset="0"/>
        <a:ea typeface="+mn-ea"/>
        <a:cs typeface="+mn-cs"/>
      </a:defRPr>
    </a:lvl4pPr>
    <a:lvl5pPr marL="1828800" algn="l" rtl="0" fontAlgn="base">
      <a:spcBef>
        <a:spcPct val="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Century Gothic" pitchFamily="34" charset="0"/>
        <a:ea typeface="+mn-ea"/>
        <a:cs typeface="+mn-cs"/>
      </a:defRPr>
    </a:lvl6pPr>
    <a:lvl7pPr marL="2743200" algn="l" defTabSz="914400" rtl="0" eaLnBrk="1" latinLnBrk="0" hangingPunct="1">
      <a:defRPr sz="1200" kern="1200">
        <a:solidFill>
          <a:schemeClr val="tx1"/>
        </a:solidFill>
        <a:latin typeface="Century Gothic" pitchFamily="34" charset="0"/>
        <a:ea typeface="+mn-ea"/>
        <a:cs typeface="+mn-cs"/>
      </a:defRPr>
    </a:lvl7pPr>
    <a:lvl8pPr marL="3200400" algn="l" defTabSz="914400" rtl="0" eaLnBrk="1" latinLnBrk="0" hangingPunct="1">
      <a:defRPr sz="1200" kern="1200">
        <a:solidFill>
          <a:schemeClr val="tx1"/>
        </a:solidFill>
        <a:latin typeface="Century Gothic" pitchFamily="34" charset="0"/>
        <a:ea typeface="+mn-ea"/>
        <a:cs typeface="+mn-cs"/>
      </a:defRPr>
    </a:lvl8pPr>
    <a:lvl9pPr marL="3657600" algn="l" defTabSz="914400" rtl="0" eaLnBrk="1" latinLnBrk="0" hangingPunct="1">
      <a:defRPr sz="1200"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CC0066"/>
    <a:srgbClr val="800000"/>
    <a:srgbClr val="6600CC"/>
    <a:srgbClr val="9900CC"/>
    <a:srgbClr val="006600"/>
    <a:srgbClr val="000000"/>
    <a:srgbClr val="993366"/>
    <a:srgbClr val="003366"/>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89451" autoAdjust="0"/>
  </p:normalViewPr>
  <p:slideViewPr>
    <p:cSldViewPr showGuides="1">
      <p:cViewPr varScale="1">
        <p:scale>
          <a:sx n="63" d="100"/>
          <a:sy n="63" d="100"/>
        </p:scale>
        <p:origin x="-588" y="-108"/>
      </p:cViewPr>
      <p:guideLst>
        <p:guide orient="horz" pos="239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a:latin typeface="Arial" charset="0"/>
              </a:defRPr>
            </a:lvl1pPr>
          </a:lstStyle>
          <a:p>
            <a:pPr>
              <a:defRPr/>
            </a:pPr>
            <a:endParaRPr lang="en-US" dirty="0"/>
          </a:p>
        </p:txBody>
      </p:sp>
      <p:sp>
        <p:nvSpPr>
          <p:cNvPr id="56323" name="Rectangle 3"/>
          <p:cNvSpPr>
            <a:spLocks noGrp="1" noChangeArrowheads="1"/>
          </p:cNvSpPr>
          <p:nvPr>
            <p:ph type="dt" sz="quarter"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a:latin typeface="Arial" charset="0"/>
              </a:defRPr>
            </a:lvl1pPr>
          </a:lstStyle>
          <a:p>
            <a:pPr>
              <a:defRPr/>
            </a:pPr>
            <a:endParaRPr lang="en-US" dirty="0"/>
          </a:p>
        </p:txBody>
      </p:sp>
      <p:sp>
        <p:nvSpPr>
          <p:cNvPr id="56324" name="Rectangle 4"/>
          <p:cNvSpPr>
            <a:spLocks noGrp="1" noChangeArrowheads="1"/>
          </p:cNvSpPr>
          <p:nvPr>
            <p:ph type="ftr" sz="quarter" idx="2"/>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a:latin typeface="Arial" charset="0"/>
              </a:defRPr>
            </a:lvl1pPr>
          </a:lstStyle>
          <a:p>
            <a:pPr>
              <a:defRPr/>
            </a:pPr>
            <a:endParaRPr lang="en-US" dirty="0"/>
          </a:p>
        </p:txBody>
      </p:sp>
      <p:sp>
        <p:nvSpPr>
          <p:cNvPr id="56325" name="Rectangle 5"/>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a:latin typeface="Arial" charset="0"/>
              </a:defRPr>
            </a:lvl1pPr>
          </a:lstStyle>
          <a:p>
            <a:pPr>
              <a:defRPr/>
            </a:pPr>
            <a:fld id="{03E4F625-3B3D-421E-B38C-5E8B1DB77EC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a:latin typeface="Arial" charset="0"/>
              </a:defRPr>
            </a:lvl1pPr>
          </a:lstStyle>
          <a:p>
            <a:pPr>
              <a:defRPr/>
            </a:pPr>
            <a:endParaRPr lang="en-US" dirty="0"/>
          </a:p>
        </p:txBody>
      </p:sp>
      <p:sp>
        <p:nvSpPr>
          <p:cNvPr id="98307"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a:latin typeface="Arial" charset="0"/>
              </a:defRPr>
            </a:lvl1pPr>
          </a:lstStyle>
          <a:p>
            <a:pPr>
              <a:defRPr/>
            </a:pPr>
            <a:endParaRPr lang="en-US" dirty="0"/>
          </a:p>
        </p:txBody>
      </p:sp>
      <p:sp>
        <p:nvSpPr>
          <p:cNvPr id="83972" name="Rectangle 4"/>
          <p:cNvSpPr>
            <a:spLocks noGrp="1" noRot="1" noChangeAspect="1" noChangeArrowheads="1" noTextEdit="1"/>
          </p:cNvSpPr>
          <p:nvPr>
            <p:ph type="sldImg" idx="2"/>
          </p:nvPr>
        </p:nvSpPr>
        <p:spPr bwMode="auto">
          <a:xfrm>
            <a:off x="1198563" y="704850"/>
            <a:ext cx="4705350" cy="3519488"/>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a:latin typeface="Arial" charset="0"/>
              </a:defRPr>
            </a:lvl1pPr>
          </a:lstStyle>
          <a:p>
            <a:pPr>
              <a:defRPr/>
            </a:pPr>
            <a:endParaRPr lang="en-US" dirty="0"/>
          </a:p>
        </p:txBody>
      </p:sp>
      <p:sp>
        <p:nvSpPr>
          <p:cNvPr id="98311"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a:latin typeface="Arial" charset="0"/>
              </a:defRPr>
            </a:lvl1pPr>
          </a:lstStyle>
          <a:p>
            <a:pPr>
              <a:defRPr/>
            </a:pPr>
            <a:fld id="{AE53C999-66E8-4361-B795-7AA7FF6FB0B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3DC5DF3-0AEF-4421-8254-90395ECFCF64}" type="slidenum">
              <a:rPr lang="en-US" smtClean="0"/>
              <a:pPr/>
              <a:t>12</a:t>
            </a:fld>
            <a:endParaRPr lang="en-US" smtClean="0"/>
          </a:p>
        </p:txBody>
      </p:sp>
      <p:sp>
        <p:nvSpPr>
          <p:cNvPr id="66563" name="Rectangle 2"/>
          <p:cNvSpPr>
            <a:spLocks noGrp="1" noRot="1" noChangeAspect="1" noChangeArrowheads="1" noTextEdit="1"/>
          </p:cNvSpPr>
          <p:nvPr>
            <p:ph type="sldImg"/>
          </p:nvPr>
        </p:nvSpPr>
        <p:spPr>
          <a:xfrm>
            <a:off x="1198563" y="704850"/>
            <a:ext cx="4705350" cy="3519488"/>
          </a:xfrm>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13</a:t>
            </a:fld>
            <a:endParaRPr lang="en-US"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14</a:t>
            </a:fld>
            <a:endParaRPr lang="en-US" dirty="0"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15</a:t>
            </a:fld>
            <a:endParaRPr lang="en-US" dirty="0"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16</a:t>
            </a:fld>
            <a:endParaRPr lang="en-US" dirty="0"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17</a:t>
            </a:fld>
            <a:endParaRPr lang="en-US" dirty="0"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BFBED90-A543-4705-BA8B-DDCDF6ED436E}" type="slidenum">
              <a:rPr lang="en-US" smtClean="0"/>
              <a:pPr/>
              <a:t>18</a:t>
            </a:fld>
            <a:endParaRPr lang="en-US" dirty="0" smtClean="0"/>
          </a:p>
        </p:txBody>
      </p:sp>
      <p:sp>
        <p:nvSpPr>
          <p:cNvPr id="103427" name="Rectangle 2"/>
          <p:cNvSpPr>
            <a:spLocks noGrp="1" noRot="1" noChangeAspect="1" noChangeArrowheads="1" noTextEdit="1"/>
          </p:cNvSpPr>
          <p:nvPr>
            <p:ph type="sldImg"/>
          </p:nvPr>
        </p:nvSpPr>
        <p:spPr>
          <a:xfrm>
            <a:off x="1198563" y="704850"/>
            <a:ext cx="4705350" cy="3519488"/>
          </a:xfrm>
          <a:ln/>
        </p:spPr>
      </p:sp>
      <p:sp>
        <p:nvSpPr>
          <p:cNvPr id="103428" name="Rectangle 3"/>
          <p:cNvSpPr>
            <a:spLocks noGrp="1" noChangeArrowheads="1"/>
          </p:cNvSpPr>
          <p:nvPr>
            <p:ph type="body" idx="1"/>
          </p:nvPr>
        </p:nvSpPr>
        <p:spPr>
          <a:noFill/>
          <a:ln/>
        </p:spPr>
        <p:txBody>
          <a:bodyPr/>
          <a:lstStyle/>
          <a:p>
            <a:pPr eaLnBrk="1" hangingPunct="1"/>
            <a:r>
              <a:rPr lang="en-CA" sz="1200" kern="1200" dirty="0" smtClean="0">
                <a:solidFill>
                  <a:schemeClr val="tx1"/>
                </a:solidFill>
                <a:latin typeface="Arial" charset="0"/>
                <a:ea typeface="+mn-ea"/>
                <a:cs typeface="+mn-cs"/>
              </a:rPr>
              <a:t>Knowledge of Company’s Financial Statement Creation Process and the Process Used to Create XBRL-Related Documents (28.68 on a scale of 100), Knowledge of XBRL Taxonomies and Specifications (18.68), Knowledge of Applicable Regulations (14.74), Knowledge of Evaluating Extension Taxonomies (12.63), and Knowledge of Regulatory Requirements in terms of Context and Formats (9.74).</a:t>
            </a:r>
          </a:p>
          <a:p>
            <a:pPr eaLnBrk="1" hangingPunct="1"/>
            <a:endParaRPr lang="en-CA" sz="1200" kern="1200" dirty="0" smtClean="0">
              <a:solidFill>
                <a:schemeClr val="tx1"/>
              </a:solidFill>
              <a:latin typeface="Arial" charset="0"/>
              <a:ea typeface="+mn-ea"/>
              <a:cs typeface="+mn-cs"/>
            </a:endParaRPr>
          </a:p>
          <a:p>
            <a:pPr eaLnBrk="1" hangingPunct="1"/>
            <a:r>
              <a:rPr lang="en-CA" sz="1200" kern="1200" dirty="0" smtClean="0">
                <a:solidFill>
                  <a:schemeClr val="tx1"/>
                </a:solidFill>
                <a:latin typeface="Arial" charset="0"/>
                <a:ea typeface="+mn-ea"/>
                <a:cs typeface="+mn-cs"/>
              </a:rPr>
              <a:t>Internal Control (47.21 on a scale of 100), Compliance (30.00), Suitability (30.00), Accuracy (34.32), Completeness (28.89), Existence (30.00), and Consistency (34.84).</a:t>
            </a:r>
          </a:p>
          <a:p>
            <a:pPr eaLnBrk="1" hangingPunct="1"/>
            <a:endParaRPr lang="en-CA" sz="1200" kern="1200" dirty="0" smtClean="0">
              <a:solidFill>
                <a:schemeClr val="tx1"/>
              </a:solidFill>
              <a:latin typeface="Arial" charset="0"/>
              <a:ea typeface="+mn-ea"/>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CA" altLang="ko-KR" sz="1200" kern="1200" dirty="0" smtClean="0">
                <a:solidFill>
                  <a:schemeClr val="tx1"/>
                </a:solidFill>
                <a:latin typeface="Arial" charset="0"/>
                <a:ea typeface="+mn-ea"/>
                <a:cs typeface="+mn-cs"/>
              </a:rPr>
              <a:t>The highest audit task was the audit task No. 13 (48.42 on a scale of 100) whereas the lowest audit task was the audit task No. 4 (16.05). </a:t>
            </a:r>
          </a:p>
          <a:p>
            <a:pPr eaLnBrk="1" hangingPunct="1"/>
            <a:endParaRPr lang="en-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CA" dirty="0" smtClean="0">
              <a:latin typeface="Arial" pitchFamily="34" charset="0"/>
            </a:endParaRPr>
          </a:p>
        </p:txBody>
      </p:sp>
      <p:sp>
        <p:nvSpPr>
          <p:cNvPr id="84996" name="Slide Number Placeholder 3"/>
          <p:cNvSpPr>
            <a:spLocks noGrp="1"/>
          </p:cNvSpPr>
          <p:nvPr>
            <p:ph type="sldNum" sz="quarter" idx="5"/>
          </p:nvPr>
        </p:nvSpPr>
        <p:spPr>
          <a:noFill/>
        </p:spPr>
        <p:txBody>
          <a:bodyPr/>
          <a:lstStyle/>
          <a:p>
            <a:fld id="{23EDC754-880D-4552-862A-B3D9503EE93B}" type="slidenum">
              <a:rPr lang="en-US" smtClean="0">
                <a:latin typeface="Arial" pitchFamily="34" charset="0"/>
              </a:rPr>
              <a:pPr/>
              <a:t>2</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fld id="{F4E3BC25-AB0D-4342-A3C5-615D4C35466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fld id="{F4E3BC25-AB0D-4342-A3C5-615D4C35466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AE53C999-66E8-4361-B795-7AA7FF6FB0B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457200"/>
            <a:ext cx="9448800" cy="1263650"/>
          </a:xfrm>
        </p:spPr>
        <p:txBody>
          <a:bodyPr/>
          <a:lstStyle>
            <a:lvl1pPr>
              <a:defRPr>
                <a:solidFill>
                  <a:schemeClr val="tx1"/>
                </a:solidFill>
              </a:defRPr>
            </a:lvl1pPr>
          </a:lstStyle>
          <a:p>
            <a:r>
              <a:rPr lang="en-US"/>
              <a:t>Click to edit Master title style</a:t>
            </a:r>
          </a:p>
        </p:txBody>
      </p:sp>
      <p:sp>
        <p:nvSpPr>
          <p:cNvPr id="4099" name="Rectangle 3"/>
          <p:cNvSpPr>
            <a:spLocks noGrp="1" noChangeArrowheads="1"/>
          </p:cNvSpPr>
          <p:nvPr>
            <p:ph type="subTitle" idx="1"/>
          </p:nvPr>
        </p:nvSpPr>
        <p:spPr>
          <a:xfrm>
            <a:off x="228600" y="1752600"/>
            <a:ext cx="5715000" cy="1828800"/>
          </a:xfrm>
        </p:spPr>
        <p:txBody>
          <a:bodyPr/>
          <a:lstStyle>
            <a:lvl1pPr marL="0" indent="0">
              <a:buFontTx/>
              <a:buNone/>
              <a:defRPr/>
            </a:lvl1pPr>
          </a:lstStyle>
          <a:p>
            <a:r>
              <a:rPr lang="en-US"/>
              <a:t>Click to edit Master subtitle style</a:t>
            </a:r>
          </a:p>
        </p:txBody>
      </p:sp>
      <p:sp>
        <p:nvSpPr>
          <p:cNvPr id="4" name="Rectangle 8"/>
          <p:cNvSpPr>
            <a:spLocks noGrp="1" noChangeArrowheads="1"/>
          </p:cNvSpPr>
          <p:nvPr>
            <p:ph type="dt" sz="half" idx="10"/>
          </p:nvPr>
        </p:nvSpPr>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p:txBody>
          <a:bodyPr/>
          <a:lstStyle>
            <a:lvl1pPr>
              <a:defRPr/>
            </a:lvl1pPr>
          </a:lstStyle>
          <a:p>
            <a:pPr>
              <a:defRPr/>
            </a:pPr>
            <a:fld id="{0441B46B-5484-4611-AF1A-57DF9C109C01}" type="slidenum">
              <a:rPr lang="en-US"/>
              <a:pPr>
                <a:defRPr/>
              </a:pPr>
              <a:t>‹#›</a:t>
            </a:fld>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2"/>
          </p:nvPr>
        </p:nvSpPr>
        <p:spPr>
          <a:ln/>
        </p:spPr>
        <p:txBody>
          <a:bodyPr/>
          <a:lstStyle>
            <a:lvl1pPr>
              <a:defRPr/>
            </a:lvl1pPr>
          </a:lstStyle>
          <a:p>
            <a:pPr>
              <a:defRPr/>
            </a:pPr>
            <a:fld id="{5B5DD0B6-202F-402D-84AD-61AAC3A93A86}" type="slidenum">
              <a:rPr lang="en-US"/>
              <a:pPr>
                <a:defRPr/>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0"/>
            <a:ext cx="2362200" cy="7010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2400" y="0"/>
            <a:ext cx="6934200" cy="701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2"/>
          </p:nvPr>
        </p:nvSpPr>
        <p:spPr>
          <a:ln/>
        </p:spPr>
        <p:txBody>
          <a:bodyPr/>
          <a:lstStyle>
            <a:lvl1pPr>
              <a:defRPr/>
            </a:lvl1pPr>
          </a:lstStyle>
          <a:p>
            <a:pPr>
              <a:defRPr/>
            </a:pPr>
            <a:fld id="{E3D3EB09-BCA6-44DE-B3E3-04FE204432EF}" type="slidenum">
              <a:rPr lang="en-US"/>
              <a:pPr>
                <a:defRPr/>
              </a:pPr>
              <a:t>‹#›</a:t>
            </a:fld>
            <a:endParaRPr lang="en-US"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0"/>
            <a:ext cx="8915400" cy="1265238"/>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09600" y="1905000"/>
            <a:ext cx="441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81600" y="1905000"/>
            <a:ext cx="441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09600" y="4533900"/>
            <a:ext cx="441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5181600" y="4533900"/>
            <a:ext cx="4419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8"/>
          <p:cNvSpPr>
            <a:spLocks noGrp="1" noChangeArrowheads="1"/>
          </p:cNvSpPr>
          <p:nvPr>
            <p:ph type="sldNum" sz="quarter" idx="12"/>
          </p:nvPr>
        </p:nvSpPr>
        <p:spPr>
          <a:ln/>
        </p:spPr>
        <p:txBody>
          <a:bodyPr/>
          <a:lstStyle>
            <a:lvl1pPr>
              <a:defRPr/>
            </a:lvl1pPr>
          </a:lstStyle>
          <a:p>
            <a:pPr>
              <a:defRPr/>
            </a:pPr>
            <a:fld id="{F91107EC-8E0F-4374-88F6-0C5406AA8759}" type="slidenum">
              <a:rPr lang="en-US"/>
              <a:pPr>
                <a:defRPr/>
              </a:pPr>
              <a:t>‹#›</a:t>
            </a:fld>
            <a:endParaRPr lang="en-US" dirty="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265238"/>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09600" y="1905000"/>
            <a:ext cx="8991600" cy="5105400"/>
          </a:xfrm>
        </p:spPr>
        <p:txBody>
          <a:bodyPr/>
          <a:lstStyle/>
          <a:p>
            <a:pPr lvl="0"/>
            <a:endParaRPr lang="en-CA" noProof="0" dirty="0" smtClean="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2"/>
          </p:nvPr>
        </p:nvSpPr>
        <p:spPr>
          <a:ln/>
        </p:spPr>
        <p:txBody>
          <a:bodyPr/>
          <a:lstStyle>
            <a:lvl1pPr>
              <a:defRPr/>
            </a:lvl1pPr>
          </a:lstStyle>
          <a:p>
            <a:pPr>
              <a:defRPr/>
            </a:pPr>
            <a:fld id="{9B06DFC8-D1D9-4CD8-AD63-34229FDA8CF3}" type="slidenum">
              <a:rPr lang="en-US"/>
              <a:pPr>
                <a:defRPr/>
              </a:pPr>
              <a:t>‹#›</a:t>
            </a:fld>
            <a:endParaRPr lang="en-US" dirty="0"/>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0"/>
            <a:ext cx="9448800" cy="701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2"/>
          </p:nvPr>
        </p:nvSpPr>
        <p:spPr>
          <a:ln/>
        </p:spPr>
        <p:txBody>
          <a:bodyPr/>
          <a:lstStyle>
            <a:lvl1pPr>
              <a:defRPr/>
            </a:lvl1pPr>
          </a:lstStyle>
          <a:p>
            <a:pPr>
              <a:defRPr/>
            </a:pPr>
            <a:fld id="{F71E7193-4F69-4774-B06C-783CB1D31050}" type="slidenum">
              <a:rPr lang="en-US"/>
              <a:pPr>
                <a:defRPr/>
              </a:pPr>
              <a:t>‹#›</a:t>
            </a:fld>
            <a:endParaRPr lang="en-US" dirty="0"/>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07524" y="303945"/>
            <a:ext cx="9135428" cy="1264973"/>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07524" y="1770963"/>
            <a:ext cx="4483126" cy="50089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5159825" y="1770963"/>
            <a:ext cx="4483126" cy="5008942"/>
          </a:xfrm>
        </p:spPr>
        <p:txBody>
          <a:bodyPr/>
          <a:lstStyle/>
          <a:p>
            <a:pPr lvl="0"/>
            <a:endParaRPr lang="en-CA"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A191CE-9C5D-4F54-AAD0-D9A0F7FBE531}" type="slidenum">
              <a:rPr lang="en-US"/>
              <a:pPr>
                <a:defRPr/>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2"/>
          </p:nvPr>
        </p:nvSpPr>
        <p:spPr>
          <a:ln/>
        </p:spPr>
        <p:txBody>
          <a:bodyPr/>
          <a:lstStyle>
            <a:lvl1pPr>
              <a:defRPr/>
            </a:lvl1pPr>
          </a:lstStyle>
          <a:p>
            <a:pPr>
              <a:defRPr/>
            </a:pPr>
            <a:fld id="{8EB5F617-C390-4276-8064-23B12FF0E03C}" type="slidenum">
              <a:rPr lang="en-US"/>
              <a:pPr>
                <a:defRPr/>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2"/>
          </p:nvPr>
        </p:nvSpPr>
        <p:spPr>
          <a:ln/>
        </p:spPr>
        <p:txBody>
          <a:bodyPr/>
          <a:lstStyle>
            <a:lvl1pPr>
              <a:defRPr/>
            </a:lvl1pPr>
          </a:lstStyle>
          <a:p>
            <a:pPr>
              <a:defRPr/>
            </a:pPr>
            <a:fld id="{8E31344A-72AD-472B-A9EF-0BF1098FCB5F}" type="slidenum">
              <a:rPr lang="en-US"/>
              <a:pPr>
                <a:defRPr/>
              </a:pPr>
              <a:t>‹#›</a:t>
            </a:fld>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905000"/>
            <a:ext cx="4419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81600" y="1905000"/>
            <a:ext cx="4419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8"/>
          <p:cNvSpPr>
            <a:spLocks noGrp="1" noChangeArrowheads="1"/>
          </p:cNvSpPr>
          <p:nvPr>
            <p:ph type="sldNum" sz="quarter" idx="12"/>
          </p:nvPr>
        </p:nvSpPr>
        <p:spPr>
          <a:ln/>
        </p:spPr>
        <p:txBody>
          <a:bodyPr/>
          <a:lstStyle>
            <a:lvl1pPr>
              <a:defRPr/>
            </a:lvl1pPr>
          </a:lstStyle>
          <a:p>
            <a:pPr>
              <a:defRPr/>
            </a:pPr>
            <a:fld id="{EAD78337-BBEB-4E53-AAC4-5869B637F2FC}" type="slidenum">
              <a:rPr lang="en-US"/>
              <a:pPr>
                <a:defRPr/>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8"/>
          <p:cNvSpPr>
            <a:spLocks noGrp="1" noChangeArrowheads="1"/>
          </p:cNvSpPr>
          <p:nvPr>
            <p:ph type="sldNum" sz="quarter" idx="12"/>
          </p:nvPr>
        </p:nvSpPr>
        <p:spPr>
          <a:ln/>
        </p:spPr>
        <p:txBody>
          <a:bodyPr/>
          <a:lstStyle>
            <a:lvl1pPr>
              <a:defRPr/>
            </a:lvl1pPr>
          </a:lstStyle>
          <a:p>
            <a:pPr>
              <a:defRPr/>
            </a:pPr>
            <a:fld id="{4956F6EF-E836-4022-9273-04BC1263F9C2}" type="slidenum">
              <a:rPr lang="en-US"/>
              <a:pPr>
                <a:defRPr/>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2"/>
          </p:nvPr>
        </p:nvSpPr>
        <p:spPr>
          <a:ln/>
        </p:spPr>
        <p:txBody>
          <a:bodyPr/>
          <a:lstStyle>
            <a:lvl1pPr>
              <a:defRPr/>
            </a:lvl1pPr>
          </a:lstStyle>
          <a:p>
            <a:pPr>
              <a:defRPr/>
            </a:pPr>
            <a:fld id="{FC75962B-3AC6-4226-92DD-A56FABC7D3B0}" type="slidenum">
              <a:rPr lang="en-US"/>
              <a:pPr>
                <a:defRPr/>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endParaRPr lang="en-US" dirty="0"/>
          </a:p>
        </p:txBody>
      </p:sp>
      <p:sp>
        <p:nvSpPr>
          <p:cNvPr id="3"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2"/>
          </p:nvPr>
        </p:nvSpPr>
        <p:spPr>
          <a:ln/>
        </p:spPr>
        <p:txBody>
          <a:bodyPr/>
          <a:lstStyle>
            <a:lvl1pPr>
              <a:defRPr/>
            </a:lvl1pPr>
          </a:lstStyle>
          <a:p>
            <a:pPr>
              <a:defRPr/>
            </a:pPr>
            <a:fld id="{5C9ACBFE-2A9B-4EC3-9244-B4A8F9443195}" type="slidenum">
              <a:rPr lang="en-US"/>
              <a:pPr>
                <a:defRPr/>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8"/>
          <p:cNvSpPr>
            <a:spLocks noGrp="1" noChangeArrowheads="1"/>
          </p:cNvSpPr>
          <p:nvPr>
            <p:ph type="sldNum" sz="quarter" idx="12"/>
          </p:nvPr>
        </p:nvSpPr>
        <p:spPr>
          <a:ln/>
        </p:spPr>
        <p:txBody>
          <a:bodyPr/>
          <a:lstStyle>
            <a:lvl1pPr>
              <a:defRPr/>
            </a:lvl1pPr>
          </a:lstStyle>
          <a:p>
            <a:pPr>
              <a:defRPr/>
            </a:pPr>
            <a:fld id="{3208612D-D0C2-461D-9E36-67D13D8462BB}" type="slidenum">
              <a:rPr lang="en-US"/>
              <a:pPr>
                <a:defRPr/>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8"/>
          <p:cNvSpPr>
            <a:spLocks noGrp="1" noChangeArrowheads="1"/>
          </p:cNvSpPr>
          <p:nvPr>
            <p:ph type="sldNum" sz="quarter" idx="12"/>
          </p:nvPr>
        </p:nvSpPr>
        <p:spPr>
          <a:ln/>
        </p:spPr>
        <p:txBody>
          <a:bodyPr/>
          <a:lstStyle>
            <a:lvl1pPr>
              <a:defRPr/>
            </a:lvl1pPr>
          </a:lstStyle>
          <a:p>
            <a:pPr>
              <a:defRPr/>
            </a:pPr>
            <a:fld id="{878F13A0-FAE6-442D-A8FB-144FE92F65DE}" type="slidenum">
              <a:rPr lang="en-US"/>
              <a:pPr>
                <a:defRPr/>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52400" y="0"/>
            <a:ext cx="8915400" cy="1265238"/>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09600" y="1905000"/>
            <a:ext cx="8991600" cy="51054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dt" sz="half" idx="2"/>
          </p:nvPr>
        </p:nvSpPr>
        <p:spPr bwMode="auto">
          <a:xfrm>
            <a:off x="609600" y="7235825"/>
            <a:ext cx="1311275" cy="3540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600">
                <a:latin typeface="Arial" charset="0"/>
              </a:defRPr>
            </a:lvl1pPr>
          </a:lstStyle>
          <a:p>
            <a:pPr>
              <a:defRPr/>
            </a:pPr>
            <a:endParaRPr lang="en-US" dirty="0"/>
          </a:p>
        </p:txBody>
      </p:sp>
      <p:sp>
        <p:nvSpPr>
          <p:cNvPr id="1041" name="Rectangle 17"/>
          <p:cNvSpPr>
            <a:spLocks noGrp="1" noChangeArrowheads="1"/>
          </p:cNvSpPr>
          <p:nvPr>
            <p:ph type="ftr" sz="quarter" idx="3"/>
          </p:nvPr>
        </p:nvSpPr>
        <p:spPr bwMode="auto">
          <a:xfrm>
            <a:off x="1905000" y="7239000"/>
            <a:ext cx="3213100" cy="350838"/>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600">
                <a:latin typeface="Arial" charset="0"/>
              </a:defRPr>
            </a:lvl1pPr>
          </a:lstStyle>
          <a:p>
            <a:pPr>
              <a:defRPr/>
            </a:pPr>
            <a:endParaRPr lang="en-US" dirty="0"/>
          </a:p>
        </p:txBody>
      </p:sp>
      <p:sp>
        <p:nvSpPr>
          <p:cNvPr id="1042" name="Rectangle 18"/>
          <p:cNvSpPr>
            <a:spLocks noGrp="1" noChangeArrowheads="1"/>
          </p:cNvSpPr>
          <p:nvPr>
            <p:ph type="sldNum" sz="quarter" idx="4"/>
          </p:nvPr>
        </p:nvSpPr>
        <p:spPr bwMode="auto">
          <a:xfrm>
            <a:off x="0" y="7239000"/>
            <a:ext cx="625475" cy="350838"/>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600">
                <a:latin typeface="Arial" charset="0"/>
              </a:defRPr>
            </a:lvl1pPr>
          </a:lstStyle>
          <a:p>
            <a:pPr>
              <a:defRPr/>
            </a:pPr>
            <a:fld id="{3AB1695A-AFBF-4888-9960-92158DFC9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80" r:id="rId15"/>
  </p:sldLayoutIdLst>
  <p:transition>
    <p:dissolve/>
  </p:transition>
  <p:txStyles>
    <p:titleStyle>
      <a:lvl1pPr algn="l" defTabSz="1014413" rtl="0" eaLnBrk="0" fontAlgn="base" hangingPunct="0">
        <a:spcBef>
          <a:spcPct val="0"/>
        </a:spcBef>
        <a:spcAft>
          <a:spcPct val="0"/>
        </a:spcAft>
        <a:defRPr sz="4900">
          <a:solidFill>
            <a:schemeClr val="tx2"/>
          </a:solidFill>
          <a:latin typeface="+mj-lt"/>
          <a:ea typeface="+mj-ea"/>
          <a:cs typeface="+mj-cs"/>
        </a:defRPr>
      </a:lvl1pPr>
      <a:lvl2pPr algn="l" defTabSz="1014413" rtl="0" eaLnBrk="0" fontAlgn="base" hangingPunct="0">
        <a:spcBef>
          <a:spcPct val="0"/>
        </a:spcBef>
        <a:spcAft>
          <a:spcPct val="0"/>
        </a:spcAft>
        <a:defRPr sz="4900">
          <a:solidFill>
            <a:schemeClr val="tx2"/>
          </a:solidFill>
          <a:latin typeface="Arial" charset="0"/>
        </a:defRPr>
      </a:lvl2pPr>
      <a:lvl3pPr algn="l" defTabSz="1014413" rtl="0" eaLnBrk="0" fontAlgn="base" hangingPunct="0">
        <a:spcBef>
          <a:spcPct val="0"/>
        </a:spcBef>
        <a:spcAft>
          <a:spcPct val="0"/>
        </a:spcAft>
        <a:defRPr sz="4900">
          <a:solidFill>
            <a:schemeClr val="tx2"/>
          </a:solidFill>
          <a:latin typeface="Arial" charset="0"/>
        </a:defRPr>
      </a:lvl3pPr>
      <a:lvl4pPr algn="l" defTabSz="1014413" rtl="0" eaLnBrk="0" fontAlgn="base" hangingPunct="0">
        <a:spcBef>
          <a:spcPct val="0"/>
        </a:spcBef>
        <a:spcAft>
          <a:spcPct val="0"/>
        </a:spcAft>
        <a:defRPr sz="4900">
          <a:solidFill>
            <a:schemeClr val="tx2"/>
          </a:solidFill>
          <a:latin typeface="Arial" charset="0"/>
        </a:defRPr>
      </a:lvl4pPr>
      <a:lvl5pPr algn="l" defTabSz="1014413" rtl="0" eaLnBrk="0" fontAlgn="base" hangingPunct="0">
        <a:spcBef>
          <a:spcPct val="0"/>
        </a:spcBef>
        <a:spcAft>
          <a:spcPct val="0"/>
        </a:spcAft>
        <a:defRPr sz="4900">
          <a:solidFill>
            <a:schemeClr val="tx2"/>
          </a:solidFill>
          <a:latin typeface="Arial" charset="0"/>
        </a:defRPr>
      </a:lvl5pPr>
      <a:lvl6pPr marL="457200" algn="l" defTabSz="1014413" rtl="0" fontAlgn="base">
        <a:spcBef>
          <a:spcPct val="0"/>
        </a:spcBef>
        <a:spcAft>
          <a:spcPct val="0"/>
        </a:spcAft>
        <a:defRPr sz="4900">
          <a:solidFill>
            <a:schemeClr val="tx2"/>
          </a:solidFill>
          <a:latin typeface="Arial" charset="0"/>
        </a:defRPr>
      </a:lvl6pPr>
      <a:lvl7pPr marL="914400" algn="l" defTabSz="1014413" rtl="0" fontAlgn="base">
        <a:spcBef>
          <a:spcPct val="0"/>
        </a:spcBef>
        <a:spcAft>
          <a:spcPct val="0"/>
        </a:spcAft>
        <a:defRPr sz="4900">
          <a:solidFill>
            <a:schemeClr val="tx2"/>
          </a:solidFill>
          <a:latin typeface="Arial" charset="0"/>
        </a:defRPr>
      </a:lvl7pPr>
      <a:lvl8pPr marL="1371600" algn="l" defTabSz="1014413" rtl="0" fontAlgn="base">
        <a:spcBef>
          <a:spcPct val="0"/>
        </a:spcBef>
        <a:spcAft>
          <a:spcPct val="0"/>
        </a:spcAft>
        <a:defRPr sz="4900">
          <a:solidFill>
            <a:schemeClr val="tx2"/>
          </a:solidFill>
          <a:latin typeface="Arial" charset="0"/>
        </a:defRPr>
      </a:lvl8pPr>
      <a:lvl9pPr marL="1828800" algn="l" defTabSz="1014413" rtl="0" fontAlgn="base">
        <a:spcBef>
          <a:spcPct val="0"/>
        </a:spcBef>
        <a:spcAft>
          <a:spcPct val="0"/>
        </a:spcAft>
        <a:defRPr sz="4900">
          <a:solidFill>
            <a:schemeClr val="tx2"/>
          </a:solidFill>
          <a:latin typeface="Arial" charset="0"/>
        </a:defRPr>
      </a:lvl9pPr>
    </p:titleStyle>
    <p:bodyStyle>
      <a:lvl1pPr marL="379413" indent="-379413" algn="l" defTabSz="1014413" rtl="0" eaLnBrk="0" fontAlgn="base" hangingPunct="0">
        <a:spcBef>
          <a:spcPct val="20000"/>
        </a:spcBef>
        <a:spcAft>
          <a:spcPct val="0"/>
        </a:spcAft>
        <a:buChar char="•"/>
        <a:defRPr sz="35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3100">
          <a:solidFill>
            <a:schemeClr val="tx1"/>
          </a:solidFill>
          <a:latin typeface="+mn-lt"/>
        </a:defRPr>
      </a:lvl2pPr>
      <a:lvl3pPr marL="1266825" indent="-252413" algn="l" defTabSz="1014413" rtl="0" eaLnBrk="0" fontAlgn="base" hangingPunct="0">
        <a:spcBef>
          <a:spcPct val="20000"/>
        </a:spcBef>
        <a:spcAft>
          <a:spcPct val="0"/>
        </a:spcAft>
        <a:buChar char="•"/>
        <a:defRPr sz="2700">
          <a:solidFill>
            <a:schemeClr val="tx1"/>
          </a:solidFill>
          <a:latin typeface="+mn-lt"/>
        </a:defRPr>
      </a:lvl3pPr>
      <a:lvl4pPr marL="1773238" indent="-252413" algn="l" defTabSz="1014413" rtl="0" eaLnBrk="0" fontAlgn="base" hangingPunct="0">
        <a:spcBef>
          <a:spcPct val="20000"/>
        </a:spcBef>
        <a:spcAft>
          <a:spcPct val="0"/>
        </a:spcAft>
        <a:buChar char="–"/>
        <a:defRPr sz="2200">
          <a:solidFill>
            <a:schemeClr val="tx1"/>
          </a:solidFill>
          <a:latin typeface="+mn-lt"/>
        </a:defRPr>
      </a:lvl4pPr>
      <a:lvl5pPr marL="2281238" indent="-254000" algn="l" defTabSz="1014413" rtl="0" eaLnBrk="0" fontAlgn="base" hangingPunct="0">
        <a:spcBef>
          <a:spcPct val="20000"/>
        </a:spcBef>
        <a:spcAft>
          <a:spcPct val="0"/>
        </a:spcAft>
        <a:buChar char="»"/>
        <a:defRPr sz="2200">
          <a:solidFill>
            <a:schemeClr val="tx1"/>
          </a:solidFill>
          <a:latin typeface="+mn-lt"/>
        </a:defRPr>
      </a:lvl5pPr>
      <a:lvl6pPr marL="2738438" indent="-254000" algn="l" defTabSz="1014413" rtl="0" fontAlgn="base">
        <a:spcBef>
          <a:spcPct val="20000"/>
        </a:spcBef>
        <a:spcAft>
          <a:spcPct val="0"/>
        </a:spcAft>
        <a:buChar char="»"/>
        <a:defRPr sz="2200">
          <a:solidFill>
            <a:schemeClr val="tx1"/>
          </a:solidFill>
          <a:latin typeface="+mn-lt"/>
        </a:defRPr>
      </a:lvl6pPr>
      <a:lvl7pPr marL="3195638" indent="-254000" algn="l" defTabSz="1014413" rtl="0" fontAlgn="base">
        <a:spcBef>
          <a:spcPct val="20000"/>
        </a:spcBef>
        <a:spcAft>
          <a:spcPct val="0"/>
        </a:spcAft>
        <a:buChar char="»"/>
        <a:defRPr sz="2200">
          <a:solidFill>
            <a:schemeClr val="tx1"/>
          </a:solidFill>
          <a:latin typeface="+mn-lt"/>
        </a:defRPr>
      </a:lvl7pPr>
      <a:lvl8pPr marL="3652838" indent="-254000" algn="l" defTabSz="1014413" rtl="0" fontAlgn="base">
        <a:spcBef>
          <a:spcPct val="20000"/>
        </a:spcBef>
        <a:spcAft>
          <a:spcPct val="0"/>
        </a:spcAft>
        <a:buChar char="»"/>
        <a:defRPr sz="2200">
          <a:solidFill>
            <a:schemeClr val="tx1"/>
          </a:solidFill>
          <a:latin typeface="+mn-lt"/>
        </a:defRPr>
      </a:lvl8pPr>
      <a:lvl9pPr marL="4110038" indent="-254000" algn="l" defTabSz="1014413"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10.emf"/><Relationship Id="rId7"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9.png"/><Relationship Id="rId9" Type="http://schemas.openxmlformats.org/officeDocument/2006/relationships/image" Target="../media/image44.w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0.emf"/><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0.emf"/><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0.emf"/><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emf"/><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0.emf"/><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4739107" y="168664"/>
            <a:ext cx="5237036" cy="358541"/>
          </a:xfrm>
          <a:prstGeom prst="rect">
            <a:avLst/>
          </a:prstGeom>
          <a:noFill/>
          <a:ln w="9525">
            <a:noFill/>
            <a:miter lim="800000"/>
            <a:headEnd/>
            <a:tailEnd/>
          </a:ln>
        </p:spPr>
        <p:txBody>
          <a:bodyPr wrap="none" lIns="91294" tIns="45647" rIns="91294" bIns="45647">
            <a:spAutoFit/>
          </a:bodyPr>
          <a:lstStyle/>
          <a:p>
            <a:pPr algn="r" defTabSz="913390">
              <a:lnSpc>
                <a:spcPct val="120000"/>
              </a:lnSpc>
            </a:pPr>
            <a:r>
              <a:rPr lang="en-US" altLang="ko-KR" sz="1600" b="1" dirty="0" smtClean="0">
                <a:solidFill>
                  <a:srgbClr val="663300"/>
                </a:solidFill>
                <a:ea typeface="Arial Unicode MS" pitchFamily="50" charset="-127"/>
                <a:cs typeface="Arial Unicode MS" pitchFamily="50" charset="-127"/>
              </a:rPr>
              <a:t>19th XBRL International Conference – June 25, 2009</a:t>
            </a:r>
            <a:endParaRPr lang="en-CA" altLang="ko-KR" sz="1600" b="1" dirty="0" smtClean="0">
              <a:solidFill>
                <a:srgbClr val="663300"/>
              </a:solidFill>
              <a:ea typeface="Arial Unicode MS" pitchFamily="50" charset="-127"/>
              <a:cs typeface="Arial Unicode MS" pitchFamily="50" charset="-127"/>
            </a:endParaRPr>
          </a:p>
        </p:txBody>
      </p:sp>
      <p:sp>
        <p:nvSpPr>
          <p:cNvPr id="21" name="Text Box 4"/>
          <p:cNvSpPr txBox="1">
            <a:spLocks noChangeArrowheads="1"/>
          </p:cNvSpPr>
          <p:nvPr/>
        </p:nvSpPr>
        <p:spPr bwMode="auto">
          <a:xfrm>
            <a:off x="4122737" y="6600061"/>
            <a:ext cx="2791381" cy="852458"/>
          </a:xfrm>
          <a:prstGeom prst="rect">
            <a:avLst/>
          </a:prstGeom>
          <a:noFill/>
          <a:ln w="12700" cap="sq">
            <a:noFill/>
            <a:miter lim="800000"/>
            <a:headEnd type="none" w="sm" len="sm"/>
            <a:tailEnd type="none" w="sm" len="sm"/>
          </a:ln>
        </p:spPr>
        <p:txBody>
          <a:bodyPr wrap="square" lIns="91294" tIns="45647" rIns="91294" bIns="45647">
            <a:spAutoFit/>
          </a:bodyPr>
          <a:lstStyle/>
          <a:p>
            <a:pPr algn="r" defTabSz="913390" eaLnBrk="0" hangingPunct="0">
              <a:lnSpc>
                <a:spcPct val="130000"/>
              </a:lnSpc>
              <a:spcAft>
                <a:spcPts val="0"/>
              </a:spcAft>
            </a:pPr>
            <a:r>
              <a:rPr lang="en-US" altLang="ko-KR" sz="2000" b="1" i="1" dirty="0" smtClean="0">
                <a:solidFill>
                  <a:srgbClr val="0000CC"/>
                </a:solidFill>
                <a:latin typeface="Times New Roman" pitchFamily="18" charset="0"/>
                <a:ea typeface="Arial Unicode MS" pitchFamily="50" charset="-127"/>
                <a:cs typeface="Arial Unicode MS" pitchFamily="50" charset="-127"/>
              </a:rPr>
              <a:t>University of Waterloo</a:t>
            </a:r>
          </a:p>
          <a:p>
            <a:pPr algn="r" defTabSz="913390" eaLnBrk="0" hangingPunct="0">
              <a:lnSpc>
                <a:spcPct val="130000"/>
              </a:lnSpc>
              <a:spcAft>
                <a:spcPts val="0"/>
              </a:spcAft>
            </a:pPr>
            <a:r>
              <a:rPr lang="en-US" altLang="ko-KR" sz="2000" b="1" i="1" dirty="0" smtClean="0">
                <a:solidFill>
                  <a:srgbClr val="0000CC"/>
                </a:solidFill>
                <a:latin typeface="Times New Roman" pitchFamily="18" charset="0"/>
              </a:rPr>
              <a:t>Efrim Boritz</a:t>
            </a:r>
          </a:p>
        </p:txBody>
      </p:sp>
      <p:sp>
        <p:nvSpPr>
          <p:cNvPr id="22" name="Text Box 4"/>
          <p:cNvSpPr txBox="1">
            <a:spLocks noChangeArrowheads="1"/>
          </p:cNvSpPr>
          <p:nvPr/>
        </p:nvSpPr>
        <p:spPr bwMode="auto">
          <a:xfrm>
            <a:off x="7020745" y="6600061"/>
            <a:ext cx="2791381" cy="852458"/>
          </a:xfrm>
          <a:prstGeom prst="rect">
            <a:avLst/>
          </a:prstGeom>
          <a:noFill/>
          <a:ln w="12700" cap="sq">
            <a:noFill/>
            <a:miter lim="800000"/>
            <a:headEnd type="none" w="sm" len="sm"/>
            <a:tailEnd type="none" w="sm" len="sm"/>
          </a:ln>
        </p:spPr>
        <p:txBody>
          <a:bodyPr wrap="square" lIns="91294" tIns="45647" rIns="91294" bIns="45647">
            <a:spAutoFit/>
          </a:bodyPr>
          <a:lstStyle/>
          <a:p>
            <a:pPr algn="r" defTabSz="913390" eaLnBrk="0" hangingPunct="0">
              <a:lnSpc>
                <a:spcPct val="130000"/>
              </a:lnSpc>
              <a:spcAft>
                <a:spcPts val="0"/>
              </a:spcAft>
            </a:pPr>
            <a:r>
              <a:rPr lang="en-US" altLang="ko-KR" sz="2000" b="1" i="1" dirty="0" smtClean="0">
                <a:latin typeface="Times New Roman" pitchFamily="18" charset="0"/>
                <a:ea typeface="Arial Unicode MS" pitchFamily="50" charset="-127"/>
                <a:cs typeface="Arial Unicode MS" pitchFamily="50" charset="-127"/>
              </a:rPr>
              <a:t>Iowa State University</a:t>
            </a:r>
          </a:p>
          <a:p>
            <a:pPr algn="r" defTabSz="913390" eaLnBrk="0" hangingPunct="0">
              <a:lnSpc>
                <a:spcPct val="130000"/>
              </a:lnSpc>
              <a:spcAft>
                <a:spcPts val="0"/>
              </a:spcAft>
            </a:pPr>
            <a:r>
              <a:rPr lang="en-US" altLang="ko-KR" sz="2000" b="1" i="1" dirty="0" smtClean="0">
                <a:latin typeface="Times New Roman" pitchFamily="18" charset="0"/>
              </a:rPr>
              <a:t>Won Gyun No</a:t>
            </a:r>
          </a:p>
        </p:txBody>
      </p:sp>
      <p:sp>
        <p:nvSpPr>
          <p:cNvPr id="11" name="Rectangle 10"/>
          <p:cNvSpPr/>
          <p:nvPr/>
        </p:nvSpPr>
        <p:spPr>
          <a:xfrm>
            <a:off x="236537" y="2140248"/>
            <a:ext cx="9837738" cy="1692771"/>
          </a:xfrm>
          <a:prstGeom prst="rect">
            <a:avLst/>
          </a:prstGeom>
          <a:noFill/>
        </p:spPr>
        <p:txBody>
          <a:bodyPr wrap="square">
            <a:spAutoFit/>
          </a:bodyPr>
          <a:lstStyle/>
          <a:p>
            <a:pPr>
              <a:lnSpc>
                <a:spcPct val="130000"/>
              </a:lnSpc>
              <a:defRPr/>
            </a:pPr>
            <a:r>
              <a:rPr lang="en-CA" altLang="ko-KR" sz="40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rial Black" pitchFamily="34" charset="0"/>
                <a:ea typeface="굴림" pitchFamily="50" charset="-127"/>
              </a:rPr>
              <a:t>Computer-Assisted Tools for Auditing XBRL-Related Documents</a:t>
            </a:r>
            <a:endParaRPr lang="en-US" sz="4000" b="1"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grpSp>
        <p:nvGrpSpPr>
          <p:cNvPr id="15" name="Group 14"/>
          <p:cNvGrpSpPr/>
          <p:nvPr/>
        </p:nvGrpSpPr>
        <p:grpSpPr>
          <a:xfrm>
            <a:off x="198437" y="975519"/>
            <a:ext cx="9540800" cy="6539794"/>
            <a:chOff x="198437" y="975519"/>
            <a:chExt cx="9540800" cy="6539794"/>
          </a:xfrm>
        </p:grpSpPr>
        <p:pic>
          <p:nvPicPr>
            <p:cNvPr id="23" name="Picture 6" descr="pic.jpg"/>
            <p:cNvPicPr>
              <a:picLocks noChangeAspect="1"/>
            </p:cNvPicPr>
            <p:nvPr/>
          </p:nvPicPr>
          <p:blipFill>
            <a:blip r:embed="rId3" cstate="print"/>
            <a:srcRect/>
            <a:stretch>
              <a:fillRect/>
            </a:stretch>
          </p:blipFill>
          <p:spPr bwMode="auto">
            <a:xfrm>
              <a:off x="8275637" y="975519"/>
              <a:ext cx="1463600" cy="647700"/>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198437" y="6271419"/>
              <a:ext cx="1562100" cy="1243894"/>
            </a:xfrm>
            <a:prstGeom prst="rect">
              <a:avLst/>
            </a:prstGeom>
            <a:noFill/>
            <a:ln w="9525">
              <a:noFill/>
              <a:miter lim="800000"/>
              <a:headEnd/>
              <a:tailEnd/>
            </a:ln>
          </p:spPr>
        </p:pic>
        <p:pic>
          <p:nvPicPr>
            <p:cNvPr id="19" name="Picture 6"/>
            <p:cNvPicPr>
              <a:picLocks noChangeAspect="1" noChangeArrowheads="1"/>
            </p:cNvPicPr>
            <p:nvPr/>
          </p:nvPicPr>
          <p:blipFill>
            <a:blip r:embed="rId5" cstate="print"/>
            <a:srcRect/>
            <a:stretch>
              <a:fillRect/>
            </a:stretch>
          </p:blipFill>
          <p:spPr bwMode="auto">
            <a:xfrm>
              <a:off x="2408237" y="5509419"/>
              <a:ext cx="1333500" cy="1029114"/>
            </a:xfrm>
            <a:prstGeom prst="rect">
              <a:avLst/>
            </a:prstGeom>
            <a:noFill/>
            <a:ln w="9525">
              <a:noFill/>
              <a:miter lim="800000"/>
              <a:headEnd/>
              <a:tailEnd/>
            </a:ln>
          </p:spPr>
        </p:pic>
        <p:pic>
          <p:nvPicPr>
            <p:cNvPr id="24" name="Picture 455" descr="C:\Program Files\Common Files\Microsoft Shared\Clipart\cagcat50\PE01616_.wmf"/>
            <p:cNvPicPr>
              <a:picLocks noChangeAspect="1" noChangeArrowheads="1"/>
            </p:cNvPicPr>
            <p:nvPr/>
          </p:nvPicPr>
          <p:blipFill>
            <a:blip r:embed="rId6" cstate="print"/>
            <a:srcRect/>
            <a:stretch>
              <a:fillRect/>
            </a:stretch>
          </p:blipFill>
          <p:spPr bwMode="auto">
            <a:xfrm>
              <a:off x="465137" y="4518819"/>
              <a:ext cx="1524000" cy="1122363"/>
            </a:xfrm>
            <a:prstGeom prst="rect">
              <a:avLst/>
            </a:prstGeom>
            <a:noFill/>
            <a:ln w="9525">
              <a:noFill/>
              <a:miter lim="800000"/>
              <a:headEnd/>
              <a:tailEnd/>
            </a:ln>
          </p:spPr>
        </p:pic>
      </p:grpSp>
      <p:grpSp>
        <p:nvGrpSpPr>
          <p:cNvPr id="14" name="Group 13"/>
          <p:cNvGrpSpPr/>
          <p:nvPr/>
        </p:nvGrpSpPr>
        <p:grpSpPr>
          <a:xfrm>
            <a:off x="209550" y="112123"/>
            <a:ext cx="2808287" cy="1130096"/>
            <a:chOff x="209550" y="112123"/>
            <a:chExt cx="2808287" cy="1130096"/>
          </a:xfrm>
        </p:grpSpPr>
        <p:pic>
          <p:nvPicPr>
            <p:cNvPr id="10" name="Picture 9" descr="gerdin_web.gif"/>
            <p:cNvPicPr>
              <a:picLocks noChangeAspect="1"/>
            </p:cNvPicPr>
            <p:nvPr/>
          </p:nvPicPr>
          <p:blipFill>
            <a:blip r:embed="rId7" cstate="print"/>
            <a:stretch>
              <a:fillRect/>
            </a:stretch>
          </p:blipFill>
          <p:spPr>
            <a:xfrm>
              <a:off x="1738991" y="112123"/>
              <a:ext cx="1278846" cy="1130096"/>
            </a:xfrm>
            <a:prstGeom prst="rect">
              <a:avLst/>
            </a:prstGeom>
          </p:spPr>
        </p:pic>
        <p:grpSp>
          <p:nvGrpSpPr>
            <p:cNvPr id="13" name="Group 12"/>
            <p:cNvGrpSpPr/>
            <p:nvPr/>
          </p:nvGrpSpPr>
          <p:grpSpPr>
            <a:xfrm>
              <a:off x="209550" y="112123"/>
              <a:ext cx="1284287" cy="1123433"/>
              <a:chOff x="209550" y="112123"/>
              <a:chExt cx="1284287" cy="1123433"/>
            </a:xfrm>
          </p:grpSpPr>
          <p:pic>
            <p:nvPicPr>
              <p:cNvPr id="9" name="Picture 7" descr="Waterloo"/>
              <p:cNvPicPr>
                <a:picLocks noChangeAspect="1" noChangeArrowheads="1"/>
              </p:cNvPicPr>
              <p:nvPr/>
            </p:nvPicPr>
            <p:blipFill>
              <a:blip r:embed="rId8" cstate="print"/>
              <a:srcRect/>
              <a:stretch>
                <a:fillRect/>
              </a:stretch>
            </p:blipFill>
            <p:spPr bwMode="auto">
              <a:xfrm>
                <a:off x="209550" y="112123"/>
                <a:ext cx="1284287" cy="878723"/>
              </a:xfrm>
              <a:prstGeom prst="rect">
                <a:avLst/>
              </a:prstGeom>
              <a:noFill/>
              <a:ln w="9525">
                <a:noFill/>
                <a:miter lim="800000"/>
                <a:headEnd/>
                <a:tailEnd/>
              </a:ln>
            </p:spPr>
          </p:pic>
          <p:pic>
            <p:nvPicPr>
              <p:cNvPr id="26" name="Picture 15" descr="uwcisa"/>
              <p:cNvPicPr>
                <a:picLocks noChangeAspect="1" noChangeArrowheads="1"/>
              </p:cNvPicPr>
              <p:nvPr/>
            </p:nvPicPr>
            <p:blipFill>
              <a:blip r:embed="rId9" cstate="print"/>
              <a:srcRect/>
              <a:stretch>
                <a:fillRect/>
              </a:stretch>
            </p:blipFill>
            <p:spPr bwMode="auto">
              <a:xfrm>
                <a:off x="503237" y="1064624"/>
                <a:ext cx="685800" cy="170932"/>
              </a:xfrm>
              <a:prstGeom prst="rect">
                <a:avLst/>
              </a:prstGeom>
              <a:solidFill>
                <a:srgbClr val="FF9900">
                  <a:alpha val="50195"/>
                </a:srgbClr>
              </a:solidFill>
              <a:ln w="9525" algn="ctr">
                <a:noFill/>
                <a:miter lim="800000"/>
                <a:headEnd/>
                <a:tailEnd/>
              </a:ln>
            </p:spPr>
          </p:pic>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 name="Rectangle 10"/>
          <p:cNvSpPr/>
          <p:nvPr/>
        </p:nvSpPr>
        <p:spPr>
          <a:xfrm>
            <a:off x="388937" y="-1"/>
            <a:ext cx="8801100" cy="1204120"/>
          </a:xfrm>
          <a:prstGeom prst="rect">
            <a:avLst/>
          </a:prstGeom>
          <a:noFill/>
        </p:spPr>
        <p:txBody>
          <a:bodyPr anchor="ctr"/>
          <a:lstStyle/>
          <a:p>
            <a:pPr>
              <a:lnSpc>
                <a:spcPct val="90000"/>
              </a:lnSpc>
              <a:defRPr/>
            </a:pPr>
            <a:r>
              <a:rPr lang="en-GB" altLang="ko-KR" sz="3800" b="1" dirty="0" smtClean="0">
                <a:solidFill>
                  <a:srgbClr val="990000"/>
                </a:solidFill>
                <a:effectLst>
                  <a:outerShdw blurRad="38100" dist="38100" dir="2700000" algn="tl">
                    <a:srgbClr val="C0C0C0"/>
                  </a:outerShdw>
                </a:effectLst>
                <a:latin typeface="Garamond" pitchFamily="18" charset="0"/>
              </a:rPr>
              <a:t>THREE USEFUL </a:t>
            </a:r>
            <a:r>
              <a:rPr lang="en-CA" altLang="ko-KR" sz="3800" b="1" dirty="0" smtClean="0">
                <a:solidFill>
                  <a:srgbClr val="990000"/>
                </a:solidFill>
                <a:effectLst>
                  <a:outerShdw blurRad="38100" dist="38100" dir="2700000" algn="tl">
                    <a:srgbClr val="C0C0C0"/>
                  </a:outerShdw>
                </a:effectLst>
                <a:latin typeface="Garamond" pitchFamily="18" charset="0"/>
              </a:rPr>
              <a:t>FUNCTIONS </a:t>
            </a:r>
            <a:br>
              <a:rPr lang="en-CA" altLang="ko-KR" sz="3800" b="1" dirty="0" smtClean="0">
                <a:solidFill>
                  <a:srgbClr val="990000"/>
                </a:solidFill>
                <a:effectLst>
                  <a:outerShdw blurRad="38100" dist="38100" dir="2700000" algn="tl">
                    <a:srgbClr val="C0C0C0"/>
                  </a:outerShdw>
                </a:effectLst>
                <a:latin typeface="Garamond" pitchFamily="18" charset="0"/>
              </a:rPr>
            </a:br>
            <a:r>
              <a:rPr lang="en-CA" altLang="ko-KR" sz="3800" b="1" dirty="0" smtClean="0">
                <a:solidFill>
                  <a:srgbClr val="990000"/>
                </a:solidFill>
                <a:effectLst>
                  <a:outerShdw blurRad="38100" dist="38100" dir="2700000" algn="tl">
                    <a:srgbClr val="C0C0C0"/>
                  </a:outerShdw>
                </a:effectLst>
                <a:latin typeface="Garamond" pitchFamily="18" charset="0"/>
              </a:rPr>
              <a:t>FOR XBRL AUDIT</a:t>
            </a:r>
            <a:endParaRPr lang="en-US" altLang="ko-KR" sz="3800" b="1" dirty="0" smtClean="0">
              <a:solidFill>
                <a:srgbClr val="990000"/>
              </a:solidFill>
              <a:effectLst>
                <a:outerShdw blurRad="38100" dist="38100" dir="2700000" algn="tl">
                  <a:srgbClr val="C0C0C0"/>
                </a:outerShdw>
              </a:effectLst>
              <a:latin typeface="Garamond" pitchFamily="18" charset="0"/>
            </a:endParaRPr>
          </a:p>
        </p:txBody>
      </p:sp>
      <p:sp>
        <p:nvSpPr>
          <p:cNvPr id="16" name="Rectangle 3"/>
          <p:cNvSpPr txBox="1">
            <a:spLocks noChangeArrowheads="1"/>
          </p:cNvSpPr>
          <p:nvPr/>
        </p:nvSpPr>
        <p:spPr>
          <a:xfrm>
            <a:off x="465137" y="1283409"/>
            <a:ext cx="9448800" cy="6197338"/>
          </a:xfrm>
          <a:prstGeom prst="rect">
            <a:avLst/>
          </a:prstGeom>
        </p:spPr>
        <p:txBody>
          <a:bodyPr wrap="square" lIns="0" tIns="0" rIns="0" bIns="0">
            <a:spAutoFit/>
          </a:bodyPr>
          <a:lstStyle/>
          <a:p>
            <a:pPr marL="339725" lvl="1" indent="-339725" defTabSz="1014413" eaLnBrk="0" hangingPunct="0">
              <a:lnSpc>
                <a:spcPct val="130000"/>
              </a:lnSpc>
              <a:spcBef>
                <a:spcPts val="0"/>
              </a:spcBef>
              <a:spcAft>
                <a:spcPts val="600"/>
              </a:spcAft>
              <a:buClr>
                <a:srgbClr val="000066"/>
              </a:buClr>
              <a:buFont typeface="Wingdings" pitchFamily="2" charset="2"/>
              <a:buChar char="v"/>
            </a:pPr>
            <a:r>
              <a:rPr lang="en-CA" altLang="ko-KR" sz="1500" b="1" dirty="0" smtClean="0">
                <a:solidFill>
                  <a:srgbClr val="9900CC"/>
                </a:solidFill>
                <a:latin typeface="Garamond" pitchFamily="18" charset="0"/>
                <a:ea typeface="굴림" pitchFamily="50" charset="-127"/>
              </a:rPr>
              <a:t>Validation of XBRL instance documents and company taxonomy extensions</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CA" altLang="ko-KR" sz="1300" b="1" dirty="0" smtClean="0">
                <a:solidFill>
                  <a:srgbClr val="CC3300"/>
                </a:solidFill>
                <a:latin typeface="Garamond" pitchFamily="18" charset="0"/>
                <a:ea typeface="Arial Unicode MS" pitchFamily="50" charset="-127"/>
                <a:cs typeface="Arial Unicode MS" pitchFamily="50" charset="-127"/>
              </a:rPr>
              <a:t>To check whether an instance document and company extension taxonomies comply with the relevant XBRL specifications. </a:t>
            </a:r>
          </a:p>
          <a:p>
            <a:pPr marL="509588" lvl="1" indent="-222250" defTabSz="1014413" eaLnBrk="0" hangingPunct="0">
              <a:lnSpc>
                <a:spcPct val="130000"/>
              </a:lnSpc>
              <a:spcBef>
                <a:spcPts val="0"/>
              </a:spcBef>
              <a:spcAft>
                <a:spcPts val="1200"/>
              </a:spcAft>
              <a:buClr>
                <a:srgbClr val="000066"/>
              </a:buClr>
              <a:buFont typeface="Wingdings" pitchFamily="2" charset="2"/>
              <a:buChar char="w"/>
            </a:pPr>
            <a:r>
              <a:rPr lang="en-CA" altLang="ko-KR" sz="1300" b="1" dirty="0" smtClean="0">
                <a:solidFill>
                  <a:srgbClr val="663300"/>
                </a:solidFill>
                <a:latin typeface="Garamond" pitchFamily="18" charset="0"/>
                <a:ea typeface="Arial Unicode MS" pitchFamily="50" charset="-127"/>
                <a:cs typeface="Arial Unicode MS" pitchFamily="50" charset="-127"/>
              </a:rPr>
              <a:t>Essential for determining whether an XBRL documents complies with XBRL specifications and recommended practices.</a:t>
            </a:r>
            <a:endParaRPr lang="en-US" altLang="ko-KR" sz="1300" b="1" dirty="0" smtClean="0">
              <a:solidFill>
                <a:srgbClr val="663300"/>
              </a:solidFill>
              <a:latin typeface="Garamond" pitchFamily="18" charset="0"/>
              <a:ea typeface="Arial Unicode MS" pitchFamily="50" charset="-127"/>
              <a:cs typeface="Arial Unicode MS" pitchFamily="50" charset="-127"/>
            </a:endParaRPr>
          </a:p>
          <a:p>
            <a:pPr marL="339725" lvl="1" indent="-339725" defTabSz="1014413" eaLnBrk="0" hangingPunct="0">
              <a:lnSpc>
                <a:spcPct val="130000"/>
              </a:lnSpc>
              <a:spcBef>
                <a:spcPts val="0"/>
              </a:spcBef>
              <a:spcAft>
                <a:spcPts val="600"/>
              </a:spcAft>
              <a:buClr>
                <a:srgbClr val="000066"/>
              </a:buClr>
              <a:buFont typeface="Wingdings" pitchFamily="2" charset="2"/>
              <a:buChar char="v"/>
            </a:pPr>
            <a:r>
              <a:rPr lang="en-CA" altLang="ko-KR" sz="1500" b="1" dirty="0" smtClean="0">
                <a:solidFill>
                  <a:srgbClr val="0000CC"/>
                </a:solidFill>
                <a:latin typeface="Garamond" pitchFamily="18" charset="0"/>
                <a:ea typeface="굴림" pitchFamily="50" charset="-127"/>
              </a:rPr>
              <a:t>Mapping/Tracing</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CA" altLang="ko-KR" sz="1300" b="1" dirty="0" smtClean="0">
                <a:solidFill>
                  <a:srgbClr val="CC3300"/>
                </a:solidFill>
                <a:latin typeface="Garamond" pitchFamily="18" charset="0"/>
                <a:ea typeface="Arial Unicode MS" pitchFamily="50" charset="-127"/>
                <a:cs typeface="Arial Unicode MS" pitchFamily="50" charset="-127"/>
              </a:rPr>
              <a:t>To map/trace elements in the XBRL instance document to the financial facts in the original financial statements.</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CA" altLang="ko-KR" sz="1300" b="1" dirty="0" smtClean="0">
                <a:solidFill>
                  <a:srgbClr val="006666"/>
                </a:solidFill>
                <a:latin typeface="Garamond" pitchFamily="18" charset="0"/>
                <a:ea typeface="Arial Unicode MS" pitchFamily="50" charset="-127"/>
                <a:cs typeface="Arial Unicode MS" pitchFamily="50" charset="-127"/>
              </a:rPr>
              <a:t>Most useful function for assessing whether the XBRL-Related Documents are a complete and accurate reflection of the business facts in the official financial statements</a:t>
            </a:r>
          </a:p>
          <a:p>
            <a:pPr marL="509588" lvl="1" indent="-222250" defTabSz="1014413" eaLnBrk="0" hangingPunct="0">
              <a:lnSpc>
                <a:spcPct val="130000"/>
              </a:lnSpc>
              <a:spcBef>
                <a:spcPts val="0"/>
              </a:spcBef>
              <a:spcAft>
                <a:spcPts val="1200"/>
              </a:spcAft>
              <a:buClr>
                <a:srgbClr val="000066"/>
              </a:buClr>
              <a:buFont typeface="Wingdings" pitchFamily="2" charset="2"/>
              <a:buChar char="w"/>
            </a:pPr>
            <a:r>
              <a:rPr lang="en-CA" altLang="ko-KR" sz="1300" b="1" dirty="0" smtClean="0">
                <a:solidFill>
                  <a:srgbClr val="993300"/>
                </a:solidFill>
                <a:latin typeface="Garamond" pitchFamily="18" charset="0"/>
                <a:ea typeface="Arial Unicode MS" pitchFamily="50" charset="-127"/>
                <a:cs typeface="Arial Unicode MS" pitchFamily="50" charset="-127"/>
              </a:rPr>
              <a:t>The usefulness of a mapping tool declines as the chart of accounts becomes less standardized and as the use of </a:t>
            </a:r>
            <a:r>
              <a:rPr lang="en-GB" altLang="ko-KR" sz="1300" b="1" dirty="0" smtClean="0">
                <a:solidFill>
                  <a:srgbClr val="993300"/>
                </a:solidFill>
                <a:latin typeface="Garamond" pitchFamily="18" charset="0"/>
                <a:ea typeface="Arial Unicode MS" pitchFamily="50" charset="-127"/>
                <a:cs typeface="Arial Unicode MS" pitchFamily="50" charset="-127"/>
              </a:rPr>
              <a:t>taxonomy extensions increases.</a:t>
            </a:r>
            <a:endParaRPr lang="en-US" altLang="ko-KR" sz="1300" b="1" dirty="0" smtClean="0">
              <a:solidFill>
                <a:srgbClr val="993300"/>
              </a:solidFill>
              <a:latin typeface="Garamond" pitchFamily="18" charset="0"/>
              <a:ea typeface="Arial Unicode MS" pitchFamily="50" charset="-127"/>
              <a:cs typeface="Arial Unicode MS" pitchFamily="50" charset="-127"/>
            </a:endParaRPr>
          </a:p>
          <a:p>
            <a:pPr marL="339725" lvl="1" indent="-339725" defTabSz="1014413" eaLnBrk="0" hangingPunct="0">
              <a:lnSpc>
                <a:spcPct val="130000"/>
              </a:lnSpc>
              <a:spcBef>
                <a:spcPts val="0"/>
              </a:spcBef>
              <a:spcAft>
                <a:spcPts val="600"/>
              </a:spcAft>
              <a:buClr>
                <a:srgbClr val="000066"/>
              </a:buClr>
              <a:buFont typeface="Wingdings" pitchFamily="2" charset="2"/>
              <a:buChar char="v"/>
            </a:pPr>
            <a:r>
              <a:rPr lang="en-CA" altLang="ko-KR" sz="1500" b="1" dirty="0" smtClean="0">
                <a:solidFill>
                  <a:srgbClr val="006600"/>
                </a:solidFill>
                <a:latin typeface="Garamond" pitchFamily="18" charset="0"/>
                <a:ea typeface="굴림" pitchFamily="50" charset="-127"/>
              </a:rPr>
              <a:t>Rendering XBRL instance documents</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GB" altLang="ko-KR" sz="1300" b="1" dirty="0" smtClean="0">
                <a:solidFill>
                  <a:srgbClr val="000000"/>
                </a:solidFill>
                <a:latin typeface="Garamond" pitchFamily="18" charset="0"/>
                <a:ea typeface="Arial Unicode MS" pitchFamily="50" charset="-127"/>
                <a:cs typeface="Arial Unicode MS" pitchFamily="50" charset="-127"/>
              </a:rPr>
              <a:t>XBRL was developed for machine-to-machine information transfer, not designed for ease of use by people.</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GB" altLang="ko-KR" sz="1300" b="1" dirty="0" smtClean="0">
                <a:solidFill>
                  <a:srgbClr val="000000"/>
                </a:solidFill>
                <a:latin typeface="Garamond" pitchFamily="18" charset="0"/>
                <a:ea typeface="Arial Unicode MS" pitchFamily="50" charset="-127"/>
                <a:cs typeface="Arial Unicode MS" pitchFamily="50" charset="-127"/>
              </a:rPr>
              <a:t>Most people would find it difficult to review or audit XBRL code.</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CA" altLang="ko-KR" sz="1300" b="1" dirty="0" smtClean="0">
                <a:solidFill>
                  <a:srgbClr val="CC3300"/>
                </a:solidFill>
                <a:latin typeface="Garamond" pitchFamily="18" charset="0"/>
                <a:ea typeface="Arial Unicode MS" pitchFamily="50" charset="-127"/>
                <a:cs typeface="Arial Unicode MS" pitchFamily="50" charset="-127"/>
              </a:rPr>
              <a:t>To render XBRL instance documents to enable visual review and detailed checking of XBRL instance documents to original financial statements and vice versa.</a:t>
            </a:r>
          </a:p>
          <a:p>
            <a:pPr marL="509588" lvl="1" indent="-222250" defTabSz="1014413" eaLnBrk="0" hangingPunct="0">
              <a:lnSpc>
                <a:spcPct val="130000"/>
              </a:lnSpc>
              <a:spcBef>
                <a:spcPts val="0"/>
              </a:spcBef>
              <a:spcAft>
                <a:spcPts val="600"/>
              </a:spcAft>
              <a:buClr>
                <a:srgbClr val="000066"/>
              </a:buClr>
              <a:buFont typeface="Wingdings" pitchFamily="2" charset="2"/>
              <a:buChar char="w"/>
            </a:pPr>
            <a:r>
              <a:rPr lang="en-US" altLang="ko-KR" sz="1300" b="1" dirty="0" smtClean="0">
                <a:solidFill>
                  <a:srgbClr val="993366"/>
                </a:solidFill>
                <a:latin typeface="Garamond" pitchFamily="18" charset="0"/>
                <a:ea typeface="Arial Unicode MS" pitchFamily="50" charset="-127"/>
                <a:cs typeface="Arial Unicode MS" pitchFamily="50" charset="-127"/>
              </a:rPr>
              <a:t>SEC’s Interactive Financial Report Viewer</a:t>
            </a:r>
            <a:endParaRPr lang="en-GB" altLang="ko-KR" sz="1300" b="1" dirty="0" smtClean="0">
              <a:solidFill>
                <a:srgbClr val="993366"/>
              </a:solidFill>
              <a:latin typeface="Garamond" pitchFamily="18" charset="0"/>
              <a:ea typeface="Arial Unicode MS" pitchFamily="50" charset="-127"/>
              <a:cs typeface="Arial Unicode MS" pitchFamily="50" charset="-127"/>
            </a:endParaRPr>
          </a:p>
          <a:p>
            <a:pPr marL="744538" lvl="2" indent="-234950" defTabSz="1014413" eaLnBrk="0" hangingPunct="0">
              <a:lnSpc>
                <a:spcPct val="130000"/>
              </a:lnSpc>
              <a:spcBef>
                <a:spcPts val="0"/>
              </a:spcBef>
              <a:spcAft>
                <a:spcPts val="600"/>
              </a:spcAft>
              <a:buClr>
                <a:srgbClr val="000066"/>
              </a:buClr>
              <a:buFont typeface="Wingdings" pitchFamily="2" charset="2"/>
              <a:buChar char="§"/>
            </a:pPr>
            <a:r>
              <a:rPr lang="en-GB" altLang="ko-KR" sz="1300" b="1" dirty="0" smtClean="0">
                <a:solidFill>
                  <a:srgbClr val="993366"/>
                </a:solidFill>
                <a:latin typeface="Garamond" pitchFamily="18" charset="0"/>
                <a:ea typeface="Arial Unicode MS" pitchFamily="50" charset="-127"/>
                <a:cs typeface="Arial Unicode MS" pitchFamily="50" charset="-127"/>
              </a:rPr>
              <a:t>Does not portray the instance document exactly as it is represented by the presentation linkbase (i.e., it is not the ‘true’ representation of the instance document based on the presentation linkbase.)</a:t>
            </a:r>
          </a:p>
          <a:p>
            <a:pPr marL="744538" lvl="2" indent="-234950" defTabSz="1014413" eaLnBrk="0" hangingPunct="0">
              <a:lnSpc>
                <a:spcPct val="130000"/>
              </a:lnSpc>
              <a:spcBef>
                <a:spcPts val="0"/>
              </a:spcBef>
              <a:spcAft>
                <a:spcPts val="600"/>
              </a:spcAft>
              <a:buClr>
                <a:srgbClr val="000066"/>
              </a:buClr>
              <a:buFont typeface="Wingdings" pitchFamily="2" charset="2"/>
              <a:buChar char="§"/>
            </a:pPr>
            <a:r>
              <a:rPr lang="en-GB" altLang="ko-KR" sz="1300" b="1" dirty="0" smtClean="0">
                <a:solidFill>
                  <a:srgbClr val="993366"/>
                </a:solidFill>
                <a:latin typeface="Garamond" pitchFamily="18" charset="0"/>
                <a:ea typeface="Arial Unicode MS" pitchFamily="50" charset="-127"/>
                <a:cs typeface="Arial Unicode MS" pitchFamily="50" charset="-127"/>
              </a:rPr>
              <a:t>May not be an accurate reflection of the underlying XBRL instance document and may not reveal coding errors and inconsistencies.</a:t>
            </a:r>
            <a:endParaRPr lang="en-CA" altLang="ko-KR" sz="1300" b="1" dirty="0" smtClean="0">
              <a:solidFill>
                <a:srgbClr val="993366"/>
              </a:solidFill>
              <a:latin typeface="Garamond" pitchFamily="18" charset="0"/>
              <a:ea typeface="Arial Unicode MS" pitchFamily="50" charset="-127"/>
              <a:cs typeface="Arial Unicode MS" pitchFamily="50" charset="-127"/>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500"/>
                                        <p:tgtEl>
                                          <p:spTgt spid="1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5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16">
                                            <p:txEl>
                                              <p:pRg st="1" end="1"/>
                                            </p:txEl>
                                          </p:spTgt>
                                        </p:tgtEl>
                                        <p:attrNameLst>
                                          <p:attrName>style.opacity</p:attrName>
                                        </p:attrNameLst>
                                      </p:cBhvr>
                                      <p:to>
                                        <p:strVal val="0.25"/>
                                      </p:to>
                                    </p:set>
                                    <p:animEffect filter="image" prLst="opacity: 0.25">
                                      <p:cBhvr rctx="IE">
                                        <p:cTn id="20" dur="indefinite"/>
                                        <p:tgtEl>
                                          <p:spTgt spid="16">
                                            <p:txEl>
                                              <p:pRg st="1" end="1"/>
                                            </p:txEl>
                                          </p:spTgt>
                                        </p:tgtEl>
                                      </p:cBhvr>
                                    </p:animEffect>
                                  </p:childTnLst>
                                </p:cTn>
                              </p:par>
                            </p:childTnLst>
                          </p:cTn>
                        </p:par>
                        <p:par>
                          <p:cTn id="21" fill="hold">
                            <p:stCondLst>
                              <p:cond delay="0"/>
                            </p:stCondLst>
                            <p:childTnLst>
                              <p:par>
                                <p:cTn id="22" presetID="18" presetClass="entr" presetSubtype="6" fill="hold" grpId="0" nodeType="after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strips(downRight)">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16">
                                            <p:txEl>
                                              <p:pRg st="0" end="0"/>
                                            </p:txEl>
                                          </p:spTgt>
                                        </p:tgtEl>
                                        <p:attrNameLst>
                                          <p:attrName>style.opacity</p:attrName>
                                        </p:attrNameLst>
                                      </p:cBhvr>
                                      <p:to>
                                        <p:strVal val="0.25"/>
                                      </p:to>
                                    </p:set>
                                    <p:animEffect filter="image" prLst="opacity: 0.25">
                                      <p:cBhvr rctx="IE">
                                        <p:cTn id="29" dur="indefinite"/>
                                        <p:tgtEl>
                                          <p:spTgt spid="16">
                                            <p:txEl>
                                              <p:pRg st="0" end="0"/>
                                            </p:txEl>
                                          </p:spTgt>
                                        </p:tgtEl>
                                      </p:cBhvr>
                                    </p:animEffect>
                                  </p:childTnLst>
                                </p:cTn>
                              </p:par>
                              <p:par>
                                <p:cTn id="30" presetID="9" presetClass="emph" presetSubtype="0" grpId="1" nodeType="withEffect">
                                  <p:stCondLst>
                                    <p:cond delay="0"/>
                                  </p:stCondLst>
                                  <p:childTnLst>
                                    <p:set>
                                      <p:cBhvr rctx="PPT">
                                        <p:cTn id="31" dur="indefinite"/>
                                        <p:tgtEl>
                                          <p:spTgt spid="16">
                                            <p:txEl>
                                              <p:pRg st="2" end="2"/>
                                            </p:txEl>
                                          </p:spTgt>
                                        </p:tgtEl>
                                        <p:attrNameLst>
                                          <p:attrName>style.opacity</p:attrName>
                                        </p:attrNameLst>
                                      </p:cBhvr>
                                      <p:to>
                                        <p:strVal val="0.25"/>
                                      </p:to>
                                    </p:set>
                                    <p:animEffect filter="image" prLst="opacity: 0.25">
                                      <p:cBhvr rctx="IE">
                                        <p:cTn id="32" dur="indefinite"/>
                                        <p:tgtEl>
                                          <p:spTgt spid="16">
                                            <p:txEl>
                                              <p:pRg st="2" end="2"/>
                                            </p:txEl>
                                          </p:spTgt>
                                        </p:tgtEl>
                                      </p:cBhvr>
                                    </p:animEffect>
                                  </p:childTnLst>
                                </p:cTn>
                              </p:par>
                            </p:childTnLst>
                          </p:cTn>
                        </p:par>
                        <p:par>
                          <p:cTn id="33" fill="hold">
                            <p:stCondLst>
                              <p:cond delay="0"/>
                            </p:stCondLst>
                            <p:childTnLst>
                              <p:par>
                                <p:cTn id="34" presetID="18" presetClass="entr" presetSubtype="6" fill="hold" grpId="0" nodeType="after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strips(downRight)">
                                      <p:cBhvr>
                                        <p:cTn id="36" dur="500"/>
                                        <p:tgtEl>
                                          <p:spTgt spid="16">
                                            <p:txEl>
                                              <p:pRg st="3" end="3"/>
                                            </p:txEl>
                                          </p:spTgt>
                                        </p:tgtEl>
                                      </p:cBhvr>
                                    </p:animEffect>
                                  </p:childTnLst>
                                </p:cTn>
                              </p:par>
                            </p:childTnLst>
                          </p:cTn>
                        </p:par>
                        <p:par>
                          <p:cTn id="37" fill="hold">
                            <p:stCondLst>
                              <p:cond delay="500"/>
                            </p:stCondLst>
                            <p:childTnLst>
                              <p:par>
                                <p:cTn id="38" presetID="18" presetClass="entr" presetSubtype="6" fill="hold" grpId="0" nodeType="after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Effect transition="in" filter="strips(downRight)">
                                      <p:cBhvr>
                                        <p:cTn id="40" dur="500"/>
                                        <p:tgtEl>
                                          <p:spTgt spid="1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mph" presetSubtype="0" grpId="1" nodeType="clickEffect">
                                  <p:stCondLst>
                                    <p:cond delay="0"/>
                                  </p:stCondLst>
                                  <p:childTnLst>
                                    <p:set>
                                      <p:cBhvr rctx="PPT">
                                        <p:cTn id="44" dur="indefinite"/>
                                        <p:tgtEl>
                                          <p:spTgt spid="16">
                                            <p:txEl>
                                              <p:pRg st="4" end="4"/>
                                            </p:txEl>
                                          </p:spTgt>
                                        </p:tgtEl>
                                        <p:attrNameLst>
                                          <p:attrName>style.opacity</p:attrName>
                                        </p:attrNameLst>
                                      </p:cBhvr>
                                      <p:to>
                                        <p:strVal val="0.25"/>
                                      </p:to>
                                    </p:set>
                                    <p:animEffect filter="image" prLst="opacity: 0.25">
                                      <p:cBhvr rctx="IE">
                                        <p:cTn id="45" dur="indefinite"/>
                                        <p:tgtEl>
                                          <p:spTgt spid="16">
                                            <p:txEl>
                                              <p:pRg st="4" end="4"/>
                                            </p:txEl>
                                          </p:spTgt>
                                        </p:tgtEl>
                                      </p:cBhvr>
                                    </p:animEffect>
                                  </p:childTnLst>
                                </p:cTn>
                              </p:par>
                            </p:childTnLst>
                          </p:cTn>
                        </p:par>
                        <p:par>
                          <p:cTn id="46" fill="hold">
                            <p:stCondLst>
                              <p:cond delay="0"/>
                            </p:stCondLst>
                            <p:childTnLst>
                              <p:par>
                                <p:cTn id="47" presetID="18" presetClass="entr" presetSubtype="6" fill="hold" grpId="0" nodeType="after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animEffect transition="in" filter="strips(downRight)">
                                      <p:cBhvr>
                                        <p:cTn id="49" dur="500"/>
                                        <p:tgtEl>
                                          <p:spTgt spid="16">
                                            <p:txEl>
                                              <p:pRg st="5" end="5"/>
                                            </p:txEl>
                                          </p:spTgt>
                                        </p:tgtEl>
                                      </p:cBhvr>
                                    </p:animEffect>
                                  </p:childTnLst>
                                </p:cTn>
                              </p:par>
                            </p:childTnLst>
                          </p:cTn>
                        </p:par>
                        <p:par>
                          <p:cTn id="50" fill="hold">
                            <p:stCondLst>
                              <p:cond delay="500"/>
                            </p:stCondLst>
                            <p:childTnLst>
                              <p:par>
                                <p:cTn id="51" presetID="18" presetClass="entr" presetSubtype="6" fill="hold" grpId="0" nodeType="afterEffect">
                                  <p:stCondLst>
                                    <p:cond delay="0"/>
                                  </p:stCondLst>
                                  <p:childTnLst>
                                    <p:set>
                                      <p:cBhvr>
                                        <p:cTn id="52" dur="1" fill="hold">
                                          <p:stCondLst>
                                            <p:cond delay="0"/>
                                          </p:stCondLst>
                                        </p:cTn>
                                        <p:tgtEl>
                                          <p:spTgt spid="16">
                                            <p:txEl>
                                              <p:pRg st="6" end="6"/>
                                            </p:txEl>
                                          </p:spTgt>
                                        </p:tgtEl>
                                        <p:attrNameLst>
                                          <p:attrName>style.visibility</p:attrName>
                                        </p:attrNameLst>
                                      </p:cBhvr>
                                      <p:to>
                                        <p:strVal val="visible"/>
                                      </p:to>
                                    </p:set>
                                    <p:animEffect transition="in" filter="strips(downRight)">
                                      <p:cBhvr>
                                        <p:cTn id="53" dur="500"/>
                                        <p:tgtEl>
                                          <p:spTgt spid="16">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grpId="1" nodeType="clickEffect">
                                  <p:stCondLst>
                                    <p:cond delay="0"/>
                                  </p:stCondLst>
                                  <p:childTnLst>
                                    <p:set>
                                      <p:cBhvr rctx="PPT">
                                        <p:cTn id="57" dur="indefinite"/>
                                        <p:tgtEl>
                                          <p:spTgt spid="16">
                                            <p:txEl>
                                              <p:pRg st="3" end="3"/>
                                            </p:txEl>
                                          </p:spTgt>
                                        </p:tgtEl>
                                        <p:attrNameLst>
                                          <p:attrName>style.opacity</p:attrName>
                                        </p:attrNameLst>
                                      </p:cBhvr>
                                      <p:to>
                                        <p:strVal val="0.25"/>
                                      </p:to>
                                    </p:set>
                                    <p:animEffect filter="image" prLst="opacity: 0.25">
                                      <p:cBhvr rctx="IE">
                                        <p:cTn id="58" dur="indefinite"/>
                                        <p:tgtEl>
                                          <p:spTgt spid="16">
                                            <p:txEl>
                                              <p:pRg st="3" end="3"/>
                                            </p:txEl>
                                          </p:spTgt>
                                        </p:tgtEl>
                                      </p:cBhvr>
                                    </p:animEffect>
                                  </p:childTnLst>
                                </p:cTn>
                              </p:par>
                              <p:par>
                                <p:cTn id="59" presetID="9" presetClass="emph" presetSubtype="0" grpId="1" nodeType="withEffect">
                                  <p:stCondLst>
                                    <p:cond delay="0"/>
                                  </p:stCondLst>
                                  <p:childTnLst>
                                    <p:set>
                                      <p:cBhvr rctx="PPT">
                                        <p:cTn id="60" dur="indefinite"/>
                                        <p:tgtEl>
                                          <p:spTgt spid="16">
                                            <p:txEl>
                                              <p:pRg st="5" end="5"/>
                                            </p:txEl>
                                          </p:spTgt>
                                        </p:tgtEl>
                                        <p:attrNameLst>
                                          <p:attrName>style.opacity</p:attrName>
                                        </p:attrNameLst>
                                      </p:cBhvr>
                                      <p:to>
                                        <p:strVal val="0.25"/>
                                      </p:to>
                                    </p:set>
                                    <p:animEffect filter="image" prLst="opacity: 0.25">
                                      <p:cBhvr rctx="IE">
                                        <p:cTn id="61" dur="indefinite"/>
                                        <p:tgtEl>
                                          <p:spTgt spid="16">
                                            <p:txEl>
                                              <p:pRg st="5" end="5"/>
                                            </p:txEl>
                                          </p:spTgt>
                                        </p:tgtEl>
                                      </p:cBhvr>
                                    </p:animEffect>
                                  </p:childTnLst>
                                </p:cTn>
                              </p:par>
                              <p:par>
                                <p:cTn id="62" presetID="9" presetClass="emph" presetSubtype="0" grpId="1" nodeType="withEffect">
                                  <p:stCondLst>
                                    <p:cond delay="0"/>
                                  </p:stCondLst>
                                  <p:childTnLst>
                                    <p:set>
                                      <p:cBhvr rctx="PPT">
                                        <p:cTn id="63" dur="indefinite"/>
                                        <p:tgtEl>
                                          <p:spTgt spid="16">
                                            <p:txEl>
                                              <p:pRg st="6" end="6"/>
                                            </p:txEl>
                                          </p:spTgt>
                                        </p:tgtEl>
                                        <p:attrNameLst>
                                          <p:attrName>style.opacity</p:attrName>
                                        </p:attrNameLst>
                                      </p:cBhvr>
                                      <p:to>
                                        <p:strVal val="0.25"/>
                                      </p:to>
                                    </p:set>
                                    <p:animEffect filter="image" prLst="opacity: 0.25">
                                      <p:cBhvr rctx="IE">
                                        <p:cTn id="64" dur="indefinite"/>
                                        <p:tgtEl>
                                          <p:spTgt spid="16">
                                            <p:txEl>
                                              <p:pRg st="6" end="6"/>
                                            </p:txEl>
                                          </p:spTgt>
                                        </p:tgtEl>
                                      </p:cBhvr>
                                    </p:animEffect>
                                  </p:childTnLst>
                                </p:cTn>
                              </p:par>
                            </p:childTnLst>
                          </p:cTn>
                        </p:par>
                        <p:par>
                          <p:cTn id="65" fill="hold">
                            <p:stCondLst>
                              <p:cond delay="0"/>
                            </p:stCondLst>
                            <p:childTnLst>
                              <p:par>
                                <p:cTn id="66" presetID="18" presetClass="entr" presetSubtype="6" fill="hold" grpId="0" nodeType="afterEffect">
                                  <p:stCondLst>
                                    <p:cond delay="0"/>
                                  </p:stCondLst>
                                  <p:childTnLst>
                                    <p:set>
                                      <p:cBhvr>
                                        <p:cTn id="67" dur="1" fill="hold">
                                          <p:stCondLst>
                                            <p:cond delay="0"/>
                                          </p:stCondLst>
                                        </p:cTn>
                                        <p:tgtEl>
                                          <p:spTgt spid="16">
                                            <p:txEl>
                                              <p:pRg st="7" end="7"/>
                                            </p:txEl>
                                          </p:spTgt>
                                        </p:tgtEl>
                                        <p:attrNameLst>
                                          <p:attrName>style.visibility</p:attrName>
                                        </p:attrNameLst>
                                      </p:cBhvr>
                                      <p:to>
                                        <p:strVal val="visible"/>
                                      </p:to>
                                    </p:set>
                                    <p:animEffect transition="in" filter="strips(downRight)">
                                      <p:cBhvr>
                                        <p:cTn id="68" dur="500"/>
                                        <p:tgtEl>
                                          <p:spTgt spid="16">
                                            <p:txEl>
                                              <p:pRg st="7" end="7"/>
                                            </p:txEl>
                                          </p:spTgt>
                                        </p:tgtEl>
                                      </p:cBhvr>
                                    </p:animEffect>
                                  </p:childTnLst>
                                </p:cTn>
                              </p:par>
                            </p:childTnLst>
                          </p:cTn>
                        </p:par>
                        <p:par>
                          <p:cTn id="69" fill="hold">
                            <p:stCondLst>
                              <p:cond delay="500"/>
                            </p:stCondLst>
                            <p:childTnLst>
                              <p:par>
                                <p:cTn id="70" presetID="18" presetClass="entr" presetSubtype="6" fill="hold" grpId="0" nodeType="afterEffect">
                                  <p:stCondLst>
                                    <p:cond delay="0"/>
                                  </p:stCondLst>
                                  <p:childTnLst>
                                    <p:set>
                                      <p:cBhvr>
                                        <p:cTn id="71" dur="1" fill="hold">
                                          <p:stCondLst>
                                            <p:cond delay="0"/>
                                          </p:stCondLst>
                                        </p:cTn>
                                        <p:tgtEl>
                                          <p:spTgt spid="16">
                                            <p:txEl>
                                              <p:pRg st="8" end="8"/>
                                            </p:txEl>
                                          </p:spTgt>
                                        </p:tgtEl>
                                        <p:attrNameLst>
                                          <p:attrName>style.visibility</p:attrName>
                                        </p:attrNameLst>
                                      </p:cBhvr>
                                      <p:to>
                                        <p:strVal val="visible"/>
                                      </p:to>
                                    </p:set>
                                    <p:animEffect transition="in" filter="strips(downRight)">
                                      <p:cBhvr>
                                        <p:cTn id="72" dur="500"/>
                                        <p:tgtEl>
                                          <p:spTgt spid="16">
                                            <p:txEl>
                                              <p:pRg st="8" end="8"/>
                                            </p:txEl>
                                          </p:spTgt>
                                        </p:tgtEl>
                                      </p:cBhvr>
                                    </p:animEffect>
                                  </p:childTnLst>
                                </p:cTn>
                              </p:par>
                            </p:childTnLst>
                          </p:cTn>
                        </p:par>
                        <p:par>
                          <p:cTn id="73" fill="hold">
                            <p:stCondLst>
                              <p:cond delay="1000"/>
                            </p:stCondLst>
                            <p:childTnLst>
                              <p:par>
                                <p:cTn id="74" presetID="18" presetClass="entr" presetSubtype="6" fill="hold" grpId="0" nodeType="afterEffect">
                                  <p:stCondLst>
                                    <p:cond delay="0"/>
                                  </p:stCondLst>
                                  <p:childTnLst>
                                    <p:set>
                                      <p:cBhvr>
                                        <p:cTn id="75" dur="1" fill="hold">
                                          <p:stCondLst>
                                            <p:cond delay="0"/>
                                          </p:stCondLst>
                                        </p:cTn>
                                        <p:tgtEl>
                                          <p:spTgt spid="16">
                                            <p:txEl>
                                              <p:pRg st="9" end="9"/>
                                            </p:txEl>
                                          </p:spTgt>
                                        </p:tgtEl>
                                        <p:attrNameLst>
                                          <p:attrName>style.visibility</p:attrName>
                                        </p:attrNameLst>
                                      </p:cBhvr>
                                      <p:to>
                                        <p:strVal val="visible"/>
                                      </p:to>
                                    </p:set>
                                    <p:animEffect transition="in" filter="strips(downRight)">
                                      <p:cBhvr>
                                        <p:cTn id="76" dur="500"/>
                                        <p:tgtEl>
                                          <p:spTgt spid="16">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1" nodeType="clickEffect">
                                  <p:stCondLst>
                                    <p:cond delay="0"/>
                                  </p:stCondLst>
                                  <p:childTnLst>
                                    <p:set>
                                      <p:cBhvr rctx="PPT">
                                        <p:cTn id="80" dur="indefinite"/>
                                        <p:tgtEl>
                                          <p:spTgt spid="16">
                                            <p:txEl>
                                              <p:pRg st="8" end="8"/>
                                            </p:txEl>
                                          </p:spTgt>
                                        </p:tgtEl>
                                        <p:attrNameLst>
                                          <p:attrName>style.opacity</p:attrName>
                                        </p:attrNameLst>
                                      </p:cBhvr>
                                      <p:to>
                                        <p:strVal val="0.25"/>
                                      </p:to>
                                    </p:set>
                                    <p:animEffect filter="image" prLst="opacity: 0.25">
                                      <p:cBhvr rctx="IE">
                                        <p:cTn id="81" dur="indefinite"/>
                                        <p:tgtEl>
                                          <p:spTgt spid="16">
                                            <p:txEl>
                                              <p:pRg st="8" end="8"/>
                                            </p:txEl>
                                          </p:spTgt>
                                        </p:tgtEl>
                                      </p:cBhvr>
                                    </p:animEffect>
                                  </p:childTnLst>
                                </p:cTn>
                              </p:par>
                              <p:par>
                                <p:cTn id="82" presetID="9" presetClass="emph" presetSubtype="0" grpId="1" nodeType="withEffect">
                                  <p:stCondLst>
                                    <p:cond delay="0"/>
                                  </p:stCondLst>
                                  <p:childTnLst>
                                    <p:set>
                                      <p:cBhvr rctx="PPT">
                                        <p:cTn id="83" dur="indefinite"/>
                                        <p:tgtEl>
                                          <p:spTgt spid="16">
                                            <p:txEl>
                                              <p:pRg st="9" end="9"/>
                                            </p:txEl>
                                          </p:spTgt>
                                        </p:tgtEl>
                                        <p:attrNameLst>
                                          <p:attrName>style.opacity</p:attrName>
                                        </p:attrNameLst>
                                      </p:cBhvr>
                                      <p:to>
                                        <p:strVal val="0.25"/>
                                      </p:to>
                                    </p:set>
                                    <p:animEffect filter="image" prLst="opacity: 0.25">
                                      <p:cBhvr rctx="IE">
                                        <p:cTn id="84" dur="indefinite"/>
                                        <p:tgtEl>
                                          <p:spTgt spid="16">
                                            <p:txEl>
                                              <p:pRg st="9" end="9"/>
                                            </p:txEl>
                                          </p:spTgt>
                                        </p:tgtEl>
                                      </p:cBhvr>
                                    </p:animEffect>
                                  </p:childTnLst>
                                </p:cTn>
                              </p:par>
                            </p:childTnLst>
                          </p:cTn>
                        </p:par>
                        <p:par>
                          <p:cTn id="85" fill="hold">
                            <p:stCondLst>
                              <p:cond delay="0"/>
                            </p:stCondLst>
                            <p:childTnLst>
                              <p:par>
                                <p:cTn id="86" presetID="18" presetClass="entr" presetSubtype="6" fill="hold" grpId="0" nodeType="afterEffect">
                                  <p:stCondLst>
                                    <p:cond delay="0"/>
                                  </p:stCondLst>
                                  <p:childTnLst>
                                    <p:set>
                                      <p:cBhvr>
                                        <p:cTn id="87" dur="1" fill="hold">
                                          <p:stCondLst>
                                            <p:cond delay="0"/>
                                          </p:stCondLst>
                                        </p:cTn>
                                        <p:tgtEl>
                                          <p:spTgt spid="16">
                                            <p:txEl>
                                              <p:pRg st="10" end="10"/>
                                            </p:txEl>
                                          </p:spTgt>
                                        </p:tgtEl>
                                        <p:attrNameLst>
                                          <p:attrName>style.visibility</p:attrName>
                                        </p:attrNameLst>
                                      </p:cBhvr>
                                      <p:to>
                                        <p:strVal val="visible"/>
                                      </p:to>
                                    </p:set>
                                    <p:animEffect transition="in" filter="strips(downRight)">
                                      <p:cBhvr>
                                        <p:cTn id="88" dur="500"/>
                                        <p:tgtEl>
                                          <p:spTgt spid="16">
                                            <p:txEl>
                                              <p:pRg st="10" end="1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mph" presetSubtype="0" nodeType="clickEffect">
                                  <p:stCondLst>
                                    <p:cond delay="0"/>
                                  </p:stCondLst>
                                  <p:childTnLst>
                                    <p:set>
                                      <p:cBhvr rctx="PPT">
                                        <p:cTn id="92" dur="indefinite"/>
                                        <p:tgtEl>
                                          <p:spTgt spid="16">
                                            <p:txEl>
                                              <p:pRg st="10" end="10"/>
                                            </p:txEl>
                                          </p:spTgt>
                                        </p:tgtEl>
                                        <p:attrNameLst>
                                          <p:attrName>style.opacity</p:attrName>
                                        </p:attrNameLst>
                                      </p:cBhvr>
                                      <p:to>
                                        <p:strVal val="0.25"/>
                                      </p:to>
                                    </p:set>
                                    <p:animEffect filter="image" prLst="opacity: 0.25">
                                      <p:cBhvr rctx="IE">
                                        <p:cTn id="93" dur="indefinite"/>
                                        <p:tgtEl>
                                          <p:spTgt spid="16">
                                            <p:txEl>
                                              <p:pRg st="10" end="10"/>
                                            </p:txEl>
                                          </p:spTgt>
                                        </p:tgtEl>
                                      </p:cBhvr>
                                    </p:animEffect>
                                  </p:childTnLst>
                                </p:cTn>
                              </p:par>
                            </p:childTnLst>
                          </p:cTn>
                        </p:par>
                        <p:par>
                          <p:cTn id="94" fill="hold">
                            <p:stCondLst>
                              <p:cond delay="0"/>
                            </p:stCondLst>
                            <p:childTnLst>
                              <p:par>
                                <p:cTn id="95" presetID="18" presetClass="entr" presetSubtype="6" fill="hold" grpId="0" nodeType="afterEffect">
                                  <p:stCondLst>
                                    <p:cond delay="0"/>
                                  </p:stCondLst>
                                  <p:childTnLst>
                                    <p:set>
                                      <p:cBhvr>
                                        <p:cTn id="96" dur="1" fill="hold">
                                          <p:stCondLst>
                                            <p:cond delay="0"/>
                                          </p:stCondLst>
                                        </p:cTn>
                                        <p:tgtEl>
                                          <p:spTgt spid="16">
                                            <p:txEl>
                                              <p:pRg st="11" end="11"/>
                                            </p:txEl>
                                          </p:spTgt>
                                        </p:tgtEl>
                                        <p:attrNameLst>
                                          <p:attrName>style.visibility</p:attrName>
                                        </p:attrNameLst>
                                      </p:cBhvr>
                                      <p:to>
                                        <p:strVal val="visible"/>
                                      </p:to>
                                    </p:set>
                                    <p:animEffect transition="in" filter="strips(downRight)">
                                      <p:cBhvr>
                                        <p:cTn id="97" dur="500"/>
                                        <p:tgtEl>
                                          <p:spTgt spid="16">
                                            <p:txEl>
                                              <p:pRg st="11" end="11"/>
                                            </p:txEl>
                                          </p:spTgt>
                                        </p:tgtEl>
                                      </p:cBhvr>
                                    </p:animEffect>
                                  </p:childTnLst>
                                </p:cTn>
                              </p:par>
                            </p:childTnLst>
                          </p:cTn>
                        </p:par>
                        <p:par>
                          <p:cTn id="98" fill="hold">
                            <p:stCondLst>
                              <p:cond delay="500"/>
                            </p:stCondLst>
                            <p:childTnLst>
                              <p:par>
                                <p:cTn id="99" presetID="18" presetClass="entr" presetSubtype="6" fill="hold" grpId="0" nodeType="afterEffect">
                                  <p:stCondLst>
                                    <p:cond delay="0"/>
                                  </p:stCondLst>
                                  <p:childTnLst>
                                    <p:set>
                                      <p:cBhvr>
                                        <p:cTn id="100" dur="1" fill="hold">
                                          <p:stCondLst>
                                            <p:cond delay="0"/>
                                          </p:stCondLst>
                                        </p:cTn>
                                        <p:tgtEl>
                                          <p:spTgt spid="16">
                                            <p:txEl>
                                              <p:pRg st="12" end="12"/>
                                            </p:txEl>
                                          </p:spTgt>
                                        </p:tgtEl>
                                        <p:attrNameLst>
                                          <p:attrName>style.visibility</p:attrName>
                                        </p:attrNameLst>
                                      </p:cBhvr>
                                      <p:to>
                                        <p:strVal val="visible"/>
                                      </p:to>
                                    </p:set>
                                    <p:animEffect transition="in" filter="strips(downRight)">
                                      <p:cBhvr>
                                        <p:cTn id="101" dur="500"/>
                                        <p:tgtEl>
                                          <p:spTgt spid="16">
                                            <p:txEl>
                                              <p:pRg st="12" end="12"/>
                                            </p:txEl>
                                          </p:spTgt>
                                        </p:tgtEl>
                                      </p:cBhvr>
                                    </p:animEffect>
                                  </p:childTnLst>
                                </p:cTn>
                              </p:par>
                            </p:childTnLst>
                          </p:cTn>
                        </p:par>
                        <p:par>
                          <p:cTn id="102" fill="hold">
                            <p:stCondLst>
                              <p:cond delay="1000"/>
                            </p:stCondLst>
                            <p:childTnLst>
                              <p:par>
                                <p:cTn id="103" presetID="18" presetClass="entr" presetSubtype="6" fill="hold" grpId="0" nodeType="afterEffect">
                                  <p:stCondLst>
                                    <p:cond delay="0"/>
                                  </p:stCondLst>
                                  <p:childTnLst>
                                    <p:set>
                                      <p:cBhvr>
                                        <p:cTn id="104" dur="1" fill="hold">
                                          <p:stCondLst>
                                            <p:cond delay="0"/>
                                          </p:stCondLst>
                                        </p:cTn>
                                        <p:tgtEl>
                                          <p:spTgt spid="16">
                                            <p:txEl>
                                              <p:pRg st="13" end="13"/>
                                            </p:txEl>
                                          </p:spTgt>
                                        </p:tgtEl>
                                        <p:attrNameLst>
                                          <p:attrName>style.visibility</p:attrName>
                                        </p:attrNameLst>
                                      </p:cBhvr>
                                      <p:to>
                                        <p:strVal val="visible"/>
                                      </p:to>
                                    </p:set>
                                    <p:animEffect transition="in" filter="strips(downRight)">
                                      <p:cBhvr>
                                        <p:cTn id="105"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uiExpand="1" build="p"/>
      <p:bldP spid="16"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pic>
        <p:nvPicPr>
          <p:cNvPr id="17409" name="Picture 1"/>
          <p:cNvPicPr>
            <a:picLocks noChangeAspect="1" noChangeArrowheads="1"/>
          </p:cNvPicPr>
          <p:nvPr/>
        </p:nvPicPr>
        <p:blipFill>
          <a:blip r:embed="rId5" cstate="print"/>
          <a:srcRect/>
          <a:stretch>
            <a:fillRect/>
          </a:stretch>
        </p:blipFill>
        <p:spPr bwMode="auto">
          <a:xfrm>
            <a:off x="731837" y="1470819"/>
            <a:ext cx="8572500" cy="5756859"/>
          </a:xfrm>
          <a:prstGeom prst="rect">
            <a:avLst/>
          </a:prstGeom>
          <a:noFill/>
          <a:ln w="9525">
            <a:noFill/>
            <a:miter lim="800000"/>
            <a:headEnd/>
            <a:tailEnd/>
          </a:ln>
        </p:spPr>
      </p:pic>
      <p:sp>
        <p:nvSpPr>
          <p:cNvPr id="11" name="Rectangle 10"/>
          <p:cNvSpPr/>
          <p:nvPr/>
        </p:nvSpPr>
        <p:spPr>
          <a:xfrm>
            <a:off x="388937" y="-1"/>
            <a:ext cx="8801100" cy="1204120"/>
          </a:xfrm>
          <a:prstGeom prst="rect">
            <a:avLst/>
          </a:prstGeom>
          <a:noFill/>
        </p:spPr>
        <p:txBody>
          <a:bodyPr anchor="ctr"/>
          <a:lstStyle/>
          <a:p>
            <a:pPr>
              <a:lnSpc>
                <a:spcPct val="90000"/>
              </a:lnSpc>
              <a:defRPr/>
            </a:pPr>
            <a:r>
              <a:rPr lang="en-CA" altLang="ko-KR" sz="4000" b="1" dirty="0" smtClean="0">
                <a:solidFill>
                  <a:srgbClr val="0000FF"/>
                </a:solidFill>
                <a:effectLst>
                  <a:outerShdw blurRad="38100" dist="38100" dir="2700000" algn="tl">
                    <a:srgbClr val="C0C0C0"/>
                  </a:outerShdw>
                </a:effectLst>
                <a:latin typeface="Garamond" pitchFamily="18" charset="0"/>
              </a:rPr>
              <a:t>AN XBRL RENDERING TOOL:</a:t>
            </a:r>
            <a:br>
              <a:rPr lang="en-CA" altLang="ko-KR" sz="4000" b="1" dirty="0" smtClean="0">
                <a:solidFill>
                  <a:srgbClr val="0000FF"/>
                </a:solidFill>
                <a:effectLst>
                  <a:outerShdw blurRad="38100" dist="38100" dir="2700000" algn="tl">
                    <a:srgbClr val="C0C0C0"/>
                  </a:outerShdw>
                </a:effectLst>
                <a:latin typeface="Garamond" pitchFamily="18" charset="0"/>
              </a:rPr>
            </a:br>
            <a:r>
              <a:rPr lang="en-CA" altLang="ko-KR" sz="4000" b="1" dirty="0" smtClean="0">
                <a:solidFill>
                  <a:srgbClr val="0000FF"/>
                </a:solidFill>
                <a:effectLst>
                  <a:outerShdw blurRad="38100" dist="38100" dir="2700000" algn="tl">
                    <a:srgbClr val="C0C0C0"/>
                  </a:outerShdw>
                </a:effectLst>
                <a:latin typeface="Garamond" pitchFamily="18" charset="0"/>
              </a:rPr>
              <a:t>XBRL AUDIT ASSISTANT</a:t>
            </a:r>
            <a:endParaRPr lang="en-US" altLang="ko-KR" sz="4000" b="1" dirty="0" smtClean="0">
              <a:solidFill>
                <a:srgbClr val="0000FF"/>
              </a:solidFill>
              <a:effectLst>
                <a:outerShdw blurRad="38100" dist="38100" dir="2700000" algn="tl">
                  <a:srgbClr val="C0C0C0"/>
                </a:outerShdw>
              </a:effectLst>
              <a:latin typeface="Garamond" pitchFamily="18" charset="0"/>
            </a:endParaRPr>
          </a:p>
        </p:txBody>
      </p:sp>
      <p:sp>
        <p:nvSpPr>
          <p:cNvPr id="8" name="Rounded Rectangular Callout 7"/>
          <p:cNvSpPr/>
          <p:nvPr/>
        </p:nvSpPr>
        <p:spPr>
          <a:xfrm>
            <a:off x="1798637" y="4137819"/>
            <a:ext cx="3619500" cy="1981200"/>
          </a:xfrm>
          <a:prstGeom prst="wedgeRoundRectCallout">
            <a:avLst>
              <a:gd name="adj1" fmla="val -48251"/>
              <a:gd name="adj2" fmla="val 68038"/>
              <a:gd name="adj3" fmla="val 16667"/>
            </a:avLst>
          </a:prstGeom>
          <a:solidFill>
            <a:srgbClr val="003366"/>
          </a:solidFill>
          <a:ln w="9525" algn="ctr">
            <a:solidFill>
              <a:schemeClr val="bg1">
                <a:lumMod val="20000"/>
                <a:lumOff val="80000"/>
              </a:schemeClr>
            </a:solidFill>
            <a:miter lim="800000"/>
            <a:headEnd/>
            <a:tailEnd/>
          </a:ln>
          <a:effectLst>
            <a:outerShdw blurRad="50800" dist="38100" dir="2700000" algn="tl" rotWithShape="0">
              <a:prstClr val="black">
                <a:alpha val="40000"/>
              </a:prstClr>
            </a:outerShdw>
          </a:effectLst>
        </p:spPr>
        <p:txBody>
          <a:bodyPr lIns="91440" tIns="45720" rIns="91440" bIns="45720" anchor="ctr"/>
          <a:lstStyle/>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FF"/>
                </a:solidFill>
                <a:effectLst>
                  <a:outerShdw blurRad="38100" dist="38100" dir="2700000" algn="tl">
                    <a:srgbClr val="000000"/>
                  </a:outerShdw>
                </a:effectLst>
                <a:latin typeface="Garamond" pitchFamily="18" charset="0"/>
                <a:ea typeface="굴림" pitchFamily="50" charset="-127"/>
              </a:rPr>
              <a:t>Graphically represent a systematic structure of the XBRL instance document such as logical ordering of contexts, segments, and elements.</a:t>
            </a:r>
          </a:p>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00"/>
                </a:solidFill>
                <a:effectLst>
                  <a:outerShdw blurRad="38100" dist="38100" dir="2700000" algn="tl">
                    <a:srgbClr val="000000"/>
                  </a:outerShdw>
                </a:effectLst>
                <a:latin typeface="Garamond" pitchFamily="18" charset="0"/>
                <a:ea typeface="굴림" pitchFamily="50" charset="-127"/>
              </a:rPr>
              <a:t>Help auditors understand reporting period, units, the elements used in the instance document, etc.</a:t>
            </a:r>
            <a:endParaRPr lang="en-US" altLang="ko-KR" sz="1400" b="1" dirty="0" smtClean="0">
              <a:solidFill>
                <a:srgbClr val="FFFF00"/>
              </a:solidFill>
              <a:effectLst>
                <a:outerShdw blurRad="38100" dist="38100" dir="2700000" algn="tl">
                  <a:srgbClr val="000000"/>
                </a:outerShdw>
              </a:effectLst>
              <a:latin typeface="Garamond" pitchFamily="18" charset="0"/>
              <a:ea typeface="굴림" pitchFamily="50" charset="-127"/>
            </a:endParaRPr>
          </a:p>
        </p:txBody>
      </p:sp>
      <p:sp>
        <p:nvSpPr>
          <p:cNvPr id="10" name="Rounded Rectangular Callout 9"/>
          <p:cNvSpPr/>
          <p:nvPr/>
        </p:nvSpPr>
        <p:spPr>
          <a:xfrm>
            <a:off x="1379537" y="1318419"/>
            <a:ext cx="3771900" cy="2133600"/>
          </a:xfrm>
          <a:prstGeom prst="wedgeRoundRectCallout">
            <a:avLst>
              <a:gd name="adj1" fmla="val -43115"/>
              <a:gd name="adj2" fmla="val 63337"/>
              <a:gd name="adj3" fmla="val 16667"/>
            </a:avLst>
          </a:prstGeom>
          <a:solidFill>
            <a:srgbClr val="006600"/>
          </a:solidFill>
          <a:ln w="9525" algn="ctr">
            <a:solidFill>
              <a:schemeClr val="bg1">
                <a:lumMod val="20000"/>
                <a:lumOff val="80000"/>
              </a:schemeClr>
            </a:solidFill>
            <a:miter lim="800000"/>
            <a:headEnd/>
            <a:tailEnd/>
          </a:ln>
          <a:effectLst>
            <a:outerShdw blurRad="50800" dist="38100" dir="2700000" algn="tl" rotWithShape="0">
              <a:prstClr val="black">
                <a:alpha val="40000"/>
              </a:prstClr>
            </a:outerShdw>
          </a:effectLst>
        </p:spPr>
        <p:txBody>
          <a:bodyPr lIns="91440" tIns="45720" rIns="91440" bIns="45720" anchor="ctr"/>
          <a:lstStyle/>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FF"/>
                </a:solidFill>
                <a:effectLst>
                  <a:outerShdw blurRad="38100" dist="38100" dir="2700000" algn="tl">
                    <a:srgbClr val="000000"/>
                  </a:outerShdw>
                </a:effectLst>
                <a:latin typeface="Garamond" pitchFamily="18" charset="0"/>
                <a:ea typeface="굴림" pitchFamily="50" charset="-127"/>
              </a:rPr>
              <a:t>Graphically represent XBRL elements to discriminate between those from official XBRL taxonomies and those from companies’ own extension taxonomies.</a:t>
            </a:r>
          </a:p>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CC00"/>
                </a:solidFill>
                <a:effectLst>
                  <a:outerShdw blurRad="38100" dist="38100" dir="2700000" algn="tl">
                    <a:srgbClr val="000000"/>
                  </a:outerShdw>
                </a:effectLst>
                <a:latin typeface="Garamond" pitchFamily="18" charset="0"/>
                <a:ea typeface="굴림" pitchFamily="50" charset="-127"/>
              </a:rPr>
              <a:t>Help auditors understand taxonomies used to create the instance document and the sources of the XBRL elements.</a:t>
            </a:r>
            <a:endParaRPr lang="en-US" altLang="ko-KR" sz="1400" b="1" dirty="0" smtClean="0">
              <a:solidFill>
                <a:srgbClr val="FFCC00"/>
              </a:solidFill>
              <a:effectLst>
                <a:outerShdw blurRad="38100" dist="38100" dir="2700000" algn="tl">
                  <a:srgbClr val="000000"/>
                </a:outerShdw>
              </a:effectLst>
              <a:latin typeface="Garamond" pitchFamily="18" charset="0"/>
              <a:ea typeface="굴림" pitchFamily="50" charset="-127"/>
            </a:endParaRPr>
          </a:p>
        </p:txBody>
      </p:sp>
      <p:sp>
        <p:nvSpPr>
          <p:cNvPr id="12" name="Rounded Rectangular Callout 11"/>
          <p:cNvSpPr/>
          <p:nvPr/>
        </p:nvSpPr>
        <p:spPr>
          <a:xfrm>
            <a:off x="5722937" y="1432719"/>
            <a:ext cx="4191000" cy="2209800"/>
          </a:xfrm>
          <a:prstGeom prst="wedgeRoundRectCallout">
            <a:avLst>
              <a:gd name="adj1" fmla="val -45168"/>
              <a:gd name="adj2" fmla="val 74940"/>
              <a:gd name="adj3" fmla="val 16667"/>
            </a:avLst>
          </a:prstGeom>
          <a:solidFill>
            <a:srgbClr val="990033"/>
          </a:solidFill>
          <a:ln w="9525" algn="ctr">
            <a:solidFill>
              <a:schemeClr val="bg1">
                <a:lumMod val="20000"/>
                <a:lumOff val="80000"/>
              </a:schemeClr>
            </a:solidFill>
            <a:miter lim="800000"/>
            <a:headEnd/>
            <a:tailEnd/>
          </a:ln>
          <a:effectLst>
            <a:outerShdw blurRad="50800" dist="38100" dir="2700000" algn="tl" rotWithShape="0">
              <a:prstClr val="black">
                <a:alpha val="40000"/>
              </a:prstClr>
            </a:outerShdw>
          </a:effectLst>
        </p:spPr>
        <p:txBody>
          <a:bodyPr lIns="91440" tIns="45720" rIns="91440" bIns="45720" anchor="ctr"/>
          <a:lstStyle/>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FF"/>
                </a:solidFill>
                <a:effectLst>
                  <a:outerShdw blurRad="38100" dist="38100" dir="2700000" algn="tl">
                    <a:srgbClr val="000000"/>
                  </a:outerShdw>
                </a:effectLst>
                <a:latin typeface="Garamond" pitchFamily="18" charset="0"/>
                <a:ea typeface="굴림" pitchFamily="50" charset="-127"/>
              </a:rPr>
              <a:t>Render XBRL instance documents to enable visual review and detailed checking of XBRL instance documents to original financial statements.</a:t>
            </a:r>
          </a:p>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00"/>
                </a:solidFill>
                <a:effectLst>
                  <a:outerShdw blurRad="38100" dist="38100" dir="2700000" algn="tl">
                    <a:srgbClr val="000000"/>
                  </a:outerShdw>
                </a:effectLst>
                <a:latin typeface="Garamond" pitchFamily="18" charset="0"/>
                <a:ea typeface="굴림" pitchFamily="50" charset="-127"/>
              </a:rPr>
              <a:t>Help auditors assess whether the data elements in the instance document reflect the same information as the corresponding financial facts in the official financial statements.</a:t>
            </a:r>
            <a:endParaRPr lang="en-US" altLang="ko-KR" sz="1400" b="1" dirty="0" smtClean="0">
              <a:solidFill>
                <a:srgbClr val="FFFF00"/>
              </a:solidFill>
              <a:effectLst>
                <a:outerShdw blurRad="38100" dist="38100" dir="2700000" algn="tl">
                  <a:srgbClr val="000000"/>
                </a:outerShdw>
              </a:effectLst>
              <a:latin typeface="Garamond" pitchFamily="18" charset="0"/>
              <a:ea typeface="굴림" pitchFamily="50" charset="-127"/>
            </a:endParaRPr>
          </a:p>
        </p:txBody>
      </p:sp>
      <p:sp>
        <p:nvSpPr>
          <p:cNvPr id="14" name="Rounded Rectangular Callout 13"/>
          <p:cNvSpPr/>
          <p:nvPr/>
        </p:nvSpPr>
        <p:spPr>
          <a:xfrm>
            <a:off x="6027737" y="4252119"/>
            <a:ext cx="3771900" cy="1981200"/>
          </a:xfrm>
          <a:prstGeom prst="wedgeRoundRectCallout">
            <a:avLst>
              <a:gd name="adj1" fmla="val -51734"/>
              <a:gd name="adj2" fmla="val 66822"/>
              <a:gd name="adj3" fmla="val 16667"/>
            </a:avLst>
          </a:prstGeom>
          <a:solidFill>
            <a:srgbClr val="660066"/>
          </a:solidFill>
          <a:ln w="9525" algn="ctr">
            <a:solidFill>
              <a:schemeClr val="bg1">
                <a:lumMod val="20000"/>
                <a:lumOff val="80000"/>
              </a:schemeClr>
            </a:solidFill>
            <a:miter lim="800000"/>
            <a:headEnd/>
            <a:tailEnd/>
          </a:ln>
          <a:effectLst>
            <a:outerShdw blurRad="50800" dist="38100" dir="2700000" algn="tl" rotWithShape="0">
              <a:prstClr val="black">
                <a:alpha val="40000"/>
              </a:prstClr>
            </a:outerShdw>
          </a:effectLst>
        </p:spPr>
        <p:txBody>
          <a:bodyPr lIns="91440" tIns="45720" rIns="91440" bIns="45720" anchor="ctr"/>
          <a:lstStyle/>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FFFF"/>
                </a:solidFill>
                <a:effectLst>
                  <a:outerShdw blurRad="38100" dist="38100" dir="2700000" algn="tl">
                    <a:srgbClr val="000000"/>
                  </a:outerShdw>
                </a:effectLst>
                <a:latin typeface="Garamond" pitchFamily="18" charset="0"/>
                <a:ea typeface="굴림" pitchFamily="50" charset="-127"/>
              </a:rPr>
              <a:t>Generate XSLT </a:t>
            </a:r>
            <a:r>
              <a:rPr lang="en-CA" altLang="ko-KR" sz="1400" b="1" dirty="0" err="1" smtClean="0">
                <a:solidFill>
                  <a:srgbClr val="FFFFFF"/>
                </a:solidFill>
                <a:effectLst>
                  <a:outerShdw blurRad="38100" dist="38100" dir="2700000" algn="tl">
                    <a:srgbClr val="000000"/>
                  </a:outerShdw>
                </a:effectLst>
                <a:latin typeface="Garamond" pitchFamily="18" charset="0"/>
                <a:ea typeface="굴림" pitchFamily="50" charset="-127"/>
              </a:rPr>
              <a:t>stylesheets</a:t>
            </a:r>
            <a:r>
              <a:rPr lang="en-CA" altLang="ko-KR" sz="1400" b="1" dirty="0" smtClean="0">
                <a:solidFill>
                  <a:srgbClr val="FFFFFF"/>
                </a:solidFill>
                <a:effectLst>
                  <a:outerShdw blurRad="38100" dist="38100" dir="2700000" algn="tl">
                    <a:srgbClr val="000000"/>
                  </a:outerShdw>
                </a:effectLst>
                <a:latin typeface="Garamond" pitchFamily="18" charset="0"/>
                <a:ea typeface="굴림" pitchFamily="50" charset="-127"/>
              </a:rPr>
              <a:t> that enable auditors to render the XBRL instance document. </a:t>
            </a:r>
          </a:p>
          <a:p>
            <a:pPr marL="169863" lvl="1" indent="-169863" defTabSz="1014413" eaLnBrk="0" hangingPunct="0">
              <a:lnSpc>
                <a:spcPct val="114000"/>
              </a:lnSpc>
              <a:spcBef>
                <a:spcPts val="200"/>
              </a:spcBef>
              <a:spcAft>
                <a:spcPts val="200"/>
              </a:spcAft>
              <a:buClr>
                <a:srgbClr val="FFFF00"/>
              </a:buClr>
              <a:buSzPct val="75000"/>
              <a:buFont typeface="Wingdings" pitchFamily="2" charset="2"/>
              <a:buChar char="§"/>
              <a:defRPr/>
            </a:pPr>
            <a:r>
              <a:rPr lang="en-CA" altLang="ko-KR" sz="1400" b="1" dirty="0" smtClean="0">
                <a:solidFill>
                  <a:srgbClr val="FFCC00"/>
                </a:solidFill>
                <a:effectLst>
                  <a:outerShdw blurRad="38100" dist="38100" dir="2700000" algn="tl">
                    <a:srgbClr val="000000"/>
                  </a:outerShdw>
                </a:effectLst>
                <a:latin typeface="Garamond" pitchFamily="18" charset="0"/>
                <a:ea typeface="굴림" pitchFamily="50" charset="-127"/>
              </a:rPr>
              <a:t>The generated XSLT stylesheets can be used for other instance documents, if the documents were generated using the same taxonomies (e.g., for other quarters).</a:t>
            </a:r>
            <a:r>
              <a:rPr lang="en-US" altLang="ko-KR" sz="1400" b="1" dirty="0" smtClean="0">
                <a:solidFill>
                  <a:srgbClr val="FFCC00"/>
                </a:solidFill>
                <a:effectLst>
                  <a:outerShdw blurRad="38100" dist="38100" dir="2700000" algn="tl">
                    <a:srgbClr val="000000"/>
                  </a:outerShdw>
                </a:effectLst>
                <a:latin typeface="Garamond" pitchFamily="18" charset="0"/>
                <a:ea typeface="굴림" pitchFamily="50" charset="-127"/>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409"/>
                                        </p:tgtEl>
                                        <p:attrNameLst>
                                          <p:attrName>style.visibility</p:attrName>
                                        </p:attrNameLst>
                                      </p:cBhvr>
                                      <p:to>
                                        <p:strVal val="visible"/>
                                      </p:to>
                                    </p:set>
                                    <p:animEffect transition="in" filter="dissolve">
                                      <p:cBhvr>
                                        <p:cTn id="11" dur="500"/>
                                        <p:tgtEl>
                                          <p:spTgt spid="1740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8" presetClass="entr" presetSubtype="1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8" presetClass="entr" presetSubtype="1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8" presetClass="entr" presetSubtype="1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19"/>
          <p:cNvGrpSpPr/>
          <p:nvPr/>
        </p:nvGrpSpPr>
        <p:grpSpPr>
          <a:xfrm>
            <a:off x="6188970" y="4146300"/>
            <a:ext cx="3961505" cy="3443538"/>
            <a:chOff x="6188970" y="4146300"/>
            <a:chExt cx="3961505" cy="3443538"/>
          </a:xfrm>
        </p:grpSpPr>
        <p:pic>
          <p:nvPicPr>
            <p:cNvPr id="22"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3"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360465" name="Rectangle 17"/>
          <p:cNvSpPr>
            <a:spLocks noGrp="1" noChangeArrowheads="1"/>
          </p:cNvSpPr>
          <p:nvPr>
            <p:ph type="body" sz="half" idx="1"/>
          </p:nvPr>
        </p:nvSpPr>
        <p:spPr>
          <a:xfrm>
            <a:off x="465137" y="1356519"/>
            <a:ext cx="9220200" cy="6093976"/>
          </a:xfrm>
          <a:noFill/>
        </p:spPr>
        <p:txBody>
          <a:bodyPr wrap="square" lIns="0" tIns="0" rIns="0" bIns="0">
            <a:spAutoFit/>
          </a:bodyPr>
          <a:lstStyle/>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solidFill>
                  <a:srgbClr val="9900CC"/>
                </a:solidFill>
                <a:latin typeface="Garamond" pitchFamily="18" charset="0"/>
                <a:ea typeface="굴림" pitchFamily="50" charset="-127"/>
                <a:cs typeface="+mn-cs"/>
              </a:rPr>
              <a:t>Mark &amp; Sons Future Technology Co</a:t>
            </a:r>
            <a:r>
              <a:rPr lang="en-CA" sz="1600" dirty="0" smtClean="0"/>
              <a:t>. </a:t>
            </a:r>
            <a:r>
              <a:rPr lang="en-CA" altLang="ko-KR" sz="1600" b="1" kern="1200" dirty="0" smtClean="0">
                <a:solidFill>
                  <a:srgbClr val="9900CC"/>
                </a:solidFill>
                <a:latin typeface="Garamond" pitchFamily="18" charset="0"/>
                <a:ea typeface="굴림" pitchFamily="50" charset="-127"/>
                <a:cs typeface="+mn-cs"/>
              </a:rPr>
              <a:t>(hereafter, MSFT) is a $40 billion public company </a:t>
            </a:r>
            <a:br>
              <a:rPr lang="en-CA" altLang="ko-KR" sz="1600" b="1" kern="1200" dirty="0" smtClean="0">
                <a:solidFill>
                  <a:srgbClr val="9900CC"/>
                </a:solidFill>
                <a:latin typeface="Garamond" pitchFamily="18" charset="0"/>
                <a:ea typeface="굴림" pitchFamily="50" charset="-127"/>
                <a:cs typeface="+mn-cs"/>
              </a:rPr>
            </a:br>
            <a:r>
              <a:rPr lang="en-CA" altLang="ko-KR" sz="1600" b="1" kern="1200" dirty="0" smtClean="0">
                <a:solidFill>
                  <a:srgbClr val="9900CC"/>
                </a:solidFill>
                <a:latin typeface="Garamond" pitchFamily="18" charset="0"/>
                <a:ea typeface="굴림" pitchFamily="50" charset="-127"/>
                <a:cs typeface="+mn-cs"/>
              </a:rPr>
              <a:t>that provides high-technology products and services. </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latin typeface="Garamond" pitchFamily="18" charset="0"/>
                <a:ea typeface="굴림" pitchFamily="50" charset="-127"/>
                <a:cs typeface="+mn-cs"/>
              </a:rPr>
              <a:t>The CFO of MSFT, Gerry Thompson, believes that current XBRL practices fall short of addressing the information quality issues that arise from the use of XBRL for business and financial reporting. </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solidFill>
                  <a:srgbClr val="006600"/>
                </a:solidFill>
                <a:latin typeface="Garamond" pitchFamily="18" charset="0"/>
                <a:ea typeface="굴림" pitchFamily="50" charset="-127"/>
                <a:cs typeface="+mn-cs"/>
              </a:rPr>
              <a:t>Currently, XBRL does not require independent assurance. However, to enhance users’ confidence and widespread adoption of XBRL, assurance on the XBRL-Related Documents will be needed to reduce users’ uncertainties about the accuracy, completeness, and consistency of the XBRL-tagged information. </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solidFill>
                  <a:srgbClr val="0000FF"/>
                </a:solidFill>
                <a:latin typeface="Garamond" pitchFamily="18" charset="0"/>
                <a:ea typeface="굴림" pitchFamily="50" charset="-127"/>
                <a:cs typeface="+mn-cs"/>
              </a:rPr>
              <a:t>Hence, he wants the recent XBRL filing of MSFT (2008-10-23) to be audited to assure its quality.</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latin typeface="Garamond" pitchFamily="18" charset="0"/>
                <a:ea typeface="굴림" pitchFamily="50" charset="-127"/>
                <a:cs typeface="+mn-cs"/>
              </a:rPr>
              <a:t>After completing his master’s degree in accounting at the University of Waterloo, Mike Cullen was hired as an auditor by Waterloo &amp; Co., an accounting firm. </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latin typeface="Garamond" pitchFamily="18" charset="0"/>
                <a:ea typeface="굴림" pitchFamily="50" charset="-127"/>
                <a:cs typeface="+mn-cs"/>
              </a:rPr>
              <a:t>He has worked as an auditor for five years. </a:t>
            </a:r>
          </a:p>
          <a:p>
            <a:pPr marL="287338" lvl="1" indent="-287338">
              <a:lnSpc>
                <a:spcPct val="150000"/>
              </a:lnSpc>
              <a:spcBef>
                <a:spcPts val="0"/>
              </a:spcBef>
              <a:spcAft>
                <a:spcPts val="1200"/>
              </a:spcAft>
              <a:buClr>
                <a:srgbClr val="000066"/>
              </a:buClr>
              <a:buFont typeface="Wingdings" pitchFamily="2" charset="2"/>
              <a:buChar char="v"/>
            </a:pPr>
            <a:r>
              <a:rPr lang="en-CA" altLang="ko-KR" sz="1600" b="1" kern="1200" dirty="0" smtClean="0">
                <a:solidFill>
                  <a:srgbClr val="FF0066"/>
                </a:solidFill>
                <a:latin typeface="Garamond" pitchFamily="18" charset="0"/>
                <a:ea typeface="굴림" pitchFamily="50" charset="-127"/>
                <a:cs typeface="+mn-cs"/>
              </a:rPr>
              <a:t>Mike has been requested to manage an assurance engagement on the XBRL-Related Documents of MSFT.</a:t>
            </a:r>
            <a:endParaRPr lang="en-US" altLang="ko-KR" sz="1600" b="1" kern="1200" dirty="0" smtClean="0">
              <a:solidFill>
                <a:srgbClr val="FF0066"/>
              </a:solidFill>
              <a:latin typeface="Garamond" pitchFamily="18" charset="0"/>
              <a:ea typeface="굴림" pitchFamily="50" charset="-127"/>
              <a:cs typeface="+mn-cs"/>
            </a:endParaRPr>
          </a:p>
        </p:txBody>
      </p:sp>
      <p:sp>
        <p:nvSpPr>
          <p:cNvPr id="20" name="Rectangle 19"/>
          <p:cNvSpPr/>
          <p:nvPr/>
        </p:nvSpPr>
        <p:spPr>
          <a:xfrm>
            <a:off x="388937" y="-1"/>
            <a:ext cx="8801100" cy="1204120"/>
          </a:xfrm>
          <a:prstGeom prst="rect">
            <a:avLst/>
          </a:prstGeom>
          <a:noFill/>
        </p:spPr>
        <p:txBody>
          <a:bodyPr anchor="ctr"/>
          <a:lstStyle/>
          <a:p>
            <a:pPr>
              <a:lnSpc>
                <a:spcPct val="90000"/>
              </a:lnSpc>
              <a:defRPr/>
            </a:pPr>
            <a:r>
              <a:rPr lang="en-US" altLang="ko-KR" sz="4000" b="1" dirty="0" smtClean="0">
                <a:solidFill>
                  <a:srgbClr val="006600"/>
                </a:solidFill>
                <a:effectLst>
                  <a:outerShdw blurRad="38100" dist="38100" dir="2700000" algn="tl">
                    <a:srgbClr val="C0C0C0"/>
                  </a:outerShdw>
                </a:effectLst>
                <a:latin typeface="Garamond" pitchFamily="18" charset="0"/>
              </a:rPr>
              <a:t>XBRL AUDIT CASE:</a:t>
            </a:r>
            <a:br>
              <a:rPr lang="en-US" altLang="ko-KR" sz="4000" b="1" dirty="0" smtClean="0">
                <a:solidFill>
                  <a:srgbClr val="006600"/>
                </a:solidFill>
                <a:effectLst>
                  <a:outerShdw blurRad="38100" dist="38100" dir="2700000" algn="tl">
                    <a:srgbClr val="C0C0C0"/>
                  </a:outerShdw>
                </a:effectLst>
                <a:latin typeface="Garamond" pitchFamily="18" charset="0"/>
              </a:rPr>
            </a:br>
            <a:r>
              <a:rPr lang="en-US" altLang="ko-KR" sz="3200" b="1" dirty="0" smtClean="0">
                <a:solidFill>
                  <a:srgbClr val="006600"/>
                </a:solidFill>
                <a:effectLst>
                  <a:outerShdw blurRad="38100" dist="38100" dir="2700000" algn="tl">
                    <a:srgbClr val="C0C0C0"/>
                  </a:outerShdw>
                </a:effectLst>
                <a:latin typeface="Garamond" pitchFamily="18" charset="0"/>
              </a:rPr>
              <a:t>CASE SCENARIO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0465">
                                            <p:txEl>
                                              <p:pRg st="0" end="0"/>
                                            </p:txEl>
                                          </p:spTgt>
                                        </p:tgtEl>
                                        <p:attrNameLst>
                                          <p:attrName>style.visibility</p:attrName>
                                        </p:attrNameLst>
                                      </p:cBhvr>
                                      <p:to>
                                        <p:strVal val="visible"/>
                                      </p:to>
                                    </p:set>
                                    <p:animEffect transition="in" filter="fade">
                                      <p:cBhvr>
                                        <p:cTn id="11" dur="500"/>
                                        <p:tgtEl>
                                          <p:spTgt spid="36046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0465">
                                            <p:txEl>
                                              <p:pRg st="1" end="1"/>
                                            </p:txEl>
                                          </p:spTgt>
                                        </p:tgtEl>
                                        <p:attrNameLst>
                                          <p:attrName>style.visibility</p:attrName>
                                        </p:attrNameLst>
                                      </p:cBhvr>
                                      <p:to>
                                        <p:strVal val="visible"/>
                                      </p:to>
                                    </p:set>
                                    <p:animEffect transition="in" filter="fade">
                                      <p:cBhvr>
                                        <p:cTn id="14" dur="500"/>
                                        <p:tgtEl>
                                          <p:spTgt spid="36046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0465">
                                            <p:txEl>
                                              <p:pRg st="2" end="2"/>
                                            </p:txEl>
                                          </p:spTgt>
                                        </p:tgtEl>
                                        <p:attrNameLst>
                                          <p:attrName>style.visibility</p:attrName>
                                        </p:attrNameLst>
                                      </p:cBhvr>
                                      <p:to>
                                        <p:strVal val="visible"/>
                                      </p:to>
                                    </p:set>
                                    <p:animEffect transition="in" filter="fade">
                                      <p:cBhvr>
                                        <p:cTn id="17" dur="500"/>
                                        <p:tgtEl>
                                          <p:spTgt spid="36046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0465">
                                            <p:txEl>
                                              <p:pRg st="3" end="3"/>
                                            </p:txEl>
                                          </p:spTgt>
                                        </p:tgtEl>
                                        <p:attrNameLst>
                                          <p:attrName>style.visibility</p:attrName>
                                        </p:attrNameLst>
                                      </p:cBhvr>
                                      <p:to>
                                        <p:strVal val="visible"/>
                                      </p:to>
                                    </p:set>
                                    <p:animEffect transition="in" filter="fade">
                                      <p:cBhvr>
                                        <p:cTn id="20" dur="500"/>
                                        <p:tgtEl>
                                          <p:spTgt spid="36046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0465">
                                            <p:txEl>
                                              <p:pRg st="4" end="4"/>
                                            </p:txEl>
                                          </p:spTgt>
                                        </p:tgtEl>
                                        <p:attrNameLst>
                                          <p:attrName>style.visibility</p:attrName>
                                        </p:attrNameLst>
                                      </p:cBhvr>
                                      <p:to>
                                        <p:strVal val="visible"/>
                                      </p:to>
                                    </p:set>
                                    <p:animEffect transition="in" filter="fade">
                                      <p:cBhvr>
                                        <p:cTn id="23" dur="500"/>
                                        <p:tgtEl>
                                          <p:spTgt spid="36046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0465">
                                            <p:txEl>
                                              <p:pRg st="5" end="5"/>
                                            </p:txEl>
                                          </p:spTgt>
                                        </p:tgtEl>
                                        <p:attrNameLst>
                                          <p:attrName>style.visibility</p:attrName>
                                        </p:attrNameLst>
                                      </p:cBhvr>
                                      <p:to>
                                        <p:strVal val="visible"/>
                                      </p:to>
                                    </p:set>
                                    <p:animEffect transition="in" filter="fade">
                                      <p:cBhvr>
                                        <p:cTn id="26" dur="500"/>
                                        <p:tgtEl>
                                          <p:spTgt spid="36046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0465">
                                            <p:txEl>
                                              <p:pRg st="6" end="6"/>
                                            </p:txEl>
                                          </p:spTgt>
                                        </p:tgtEl>
                                        <p:attrNameLst>
                                          <p:attrName>style.visibility</p:attrName>
                                        </p:attrNameLst>
                                      </p:cBhvr>
                                      <p:to>
                                        <p:strVal val="visible"/>
                                      </p:to>
                                    </p:set>
                                    <p:animEffect transition="in" filter="fade">
                                      <p:cBhvr>
                                        <p:cTn id="29" dur="500"/>
                                        <p:tgtEl>
                                          <p:spTgt spid="3604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5" grpId="0" uiExpand="1" build="p"/>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9"/>
          <p:cNvGrpSpPr/>
          <p:nvPr/>
        </p:nvGrpSpPr>
        <p:grpSpPr>
          <a:xfrm>
            <a:off x="6188970" y="4146300"/>
            <a:ext cx="3961505" cy="3443538"/>
            <a:chOff x="6188970" y="4146300"/>
            <a:chExt cx="3961505" cy="3443538"/>
          </a:xfrm>
        </p:grpSpPr>
        <p:pic>
          <p:nvPicPr>
            <p:cNvPr id="23"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4"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51922" name="Rectangle 18"/>
          <p:cNvSpPr>
            <a:spLocks noChangeArrowheads="1"/>
          </p:cNvSpPr>
          <p:nvPr/>
        </p:nvSpPr>
        <p:spPr bwMode="auto">
          <a:xfrm>
            <a:off x="465138" y="1290529"/>
            <a:ext cx="8078180" cy="5247590"/>
          </a:xfrm>
          <a:prstGeom prst="rect">
            <a:avLst/>
          </a:prstGeom>
          <a:noFill/>
          <a:ln w="9525">
            <a:noFill/>
            <a:miter lim="800000"/>
            <a:headEnd/>
            <a:tailEnd/>
          </a:ln>
          <a:effectLst/>
        </p:spPr>
        <p:txBody>
          <a:bodyPr wrap="square" lIns="0" tIns="0" rIns="0" bIns="0">
            <a:spAutoFit/>
          </a:bodyPr>
          <a:lstStyle/>
          <a:p>
            <a:pPr marL="339725" lvl="1" indent="-339725" defTabSz="1014413" eaLnBrk="0" hangingPunct="0">
              <a:lnSpc>
                <a:spcPct val="150000"/>
              </a:lnSpc>
              <a:spcBef>
                <a:spcPts val="0"/>
              </a:spcBef>
              <a:spcAft>
                <a:spcPts val="1200"/>
              </a:spcAft>
              <a:buClr>
                <a:srgbClr val="000066"/>
              </a:buClr>
              <a:buFont typeface="Wingdings" pitchFamily="2" charset="2"/>
              <a:buChar char="v"/>
              <a:defRPr/>
            </a:pPr>
            <a:r>
              <a:rPr lang="en-CA" altLang="ko-KR" sz="1800" b="1" dirty="0" smtClean="0">
                <a:solidFill>
                  <a:srgbClr val="9900CC"/>
                </a:solidFill>
                <a:latin typeface="Garamond" pitchFamily="18" charset="0"/>
                <a:ea typeface="굴림" pitchFamily="50" charset="-127"/>
              </a:rPr>
              <a:t>Client/engagement acceptance</a:t>
            </a:r>
            <a:endParaRPr lang="en-GB" altLang="ko-KR" sz="1800" b="1" dirty="0" smtClean="0">
              <a:solidFill>
                <a:srgbClr val="9900CC"/>
              </a:solidFill>
              <a:latin typeface="Garamond" pitchFamily="18" charset="0"/>
              <a:ea typeface="굴림" pitchFamily="50" charset="-127"/>
            </a:endParaRPr>
          </a:p>
          <a:p>
            <a:pPr marL="339725" lvl="1" indent="-339725" defTabSz="1014413" eaLnBrk="0" hangingPunct="0">
              <a:lnSpc>
                <a:spcPct val="150000"/>
              </a:lnSpc>
              <a:spcBef>
                <a:spcPts val="0"/>
              </a:spcBef>
              <a:spcAft>
                <a:spcPts val="1200"/>
              </a:spcAft>
              <a:buClr>
                <a:srgbClr val="000066"/>
              </a:buClr>
              <a:buFont typeface="Wingdings" pitchFamily="2" charset="2"/>
              <a:buChar char="v"/>
              <a:defRPr/>
            </a:pPr>
            <a:r>
              <a:rPr lang="en-GB" altLang="ko-KR" sz="1800" b="1" dirty="0" smtClean="0">
                <a:solidFill>
                  <a:srgbClr val="006600"/>
                </a:solidFill>
                <a:latin typeface="Garamond" pitchFamily="18" charset="0"/>
                <a:ea typeface="굴림" pitchFamily="50" charset="-127"/>
              </a:rPr>
              <a:t>Audit Planning</a:t>
            </a:r>
          </a:p>
          <a:p>
            <a:pPr marL="339725" lvl="1" indent="-339725" defTabSz="1014413" eaLnBrk="0" hangingPunct="0">
              <a:lnSpc>
                <a:spcPct val="150000"/>
              </a:lnSpc>
              <a:spcBef>
                <a:spcPts val="0"/>
              </a:spcBef>
              <a:spcAft>
                <a:spcPts val="600"/>
              </a:spcAft>
              <a:buClr>
                <a:srgbClr val="000066"/>
              </a:buClr>
              <a:buFont typeface="Wingdings" pitchFamily="2" charset="2"/>
              <a:buChar char="v"/>
              <a:defRPr/>
            </a:pPr>
            <a:r>
              <a:rPr lang="en-GB" altLang="ko-KR" sz="1800" b="1" dirty="0" smtClean="0">
                <a:solidFill>
                  <a:srgbClr val="CC0000"/>
                </a:solidFill>
                <a:latin typeface="Garamond" pitchFamily="18" charset="0"/>
                <a:ea typeface="굴림" pitchFamily="50" charset="-127"/>
              </a:rPr>
              <a:t>Testing and Collecting Evidence</a:t>
            </a:r>
            <a:endParaRPr lang="en-US" altLang="ko-KR" sz="1800" b="1" dirty="0" smtClean="0">
              <a:solidFill>
                <a:srgbClr val="CC0000"/>
              </a:solidFill>
              <a:latin typeface="Garamond" pitchFamily="18" charset="0"/>
              <a:ea typeface="굴림" pitchFamily="50" charset="-127"/>
            </a:endParaRP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FF0066"/>
                </a:solidFill>
                <a:latin typeface="Garamond" pitchFamily="18" charset="0"/>
                <a:ea typeface="Arial Unicode MS" pitchFamily="50" charset="-127"/>
                <a:cs typeface="Arial Unicode MS" pitchFamily="50" charset="-127"/>
              </a:rPr>
              <a:t>Internal Control (Task a-1)</a:t>
            </a: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008080"/>
                </a:solidFill>
                <a:latin typeface="Garamond" pitchFamily="18" charset="0"/>
                <a:ea typeface="Arial Unicode MS" pitchFamily="50" charset="-127"/>
                <a:cs typeface="Arial Unicode MS" pitchFamily="50" charset="-127"/>
              </a:rPr>
              <a:t>Compliance (Task b-1 to Task b-2)</a:t>
            </a: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FF0066"/>
                </a:solidFill>
                <a:latin typeface="Garamond" pitchFamily="18" charset="0"/>
                <a:ea typeface="Arial Unicode MS" pitchFamily="50" charset="-127"/>
                <a:cs typeface="Arial Unicode MS" pitchFamily="50" charset="-127"/>
              </a:rPr>
              <a:t>Suitability (Task c-1 to Task c-3)</a:t>
            </a: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008080"/>
                </a:solidFill>
                <a:latin typeface="Garamond" pitchFamily="18" charset="0"/>
                <a:ea typeface="Arial Unicode MS" pitchFamily="50" charset="-127"/>
                <a:cs typeface="Arial Unicode MS" pitchFamily="50" charset="-127"/>
              </a:rPr>
              <a:t>Accuracy (Task d-1 to Task d-3)</a:t>
            </a:r>
            <a:endParaRPr lang="en-US" altLang="ko-KR" sz="1600" b="1" dirty="0" smtClean="0">
              <a:solidFill>
                <a:srgbClr val="008080"/>
              </a:solidFill>
              <a:latin typeface="Garamond" pitchFamily="18" charset="0"/>
              <a:ea typeface="Arial Unicode MS" pitchFamily="50" charset="-127"/>
              <a:cs typeface="Arial Unicode MS" pitchFamily="50" charset="-127"/>
            </a:endParaRP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FF0066"/>
                </a:solidFill>
                <a:latin typeface="Garamond" pitchFamily="18" charset="0"/>
                <a:ea typeface="Arial Unicode MS" pitchFamily="50" charset="-127"/>
                <a:cs typeface="Arial Unicode MS" pitchFamily="50" charset="-127"/>
              </a:rPr>
              <a:t>Completeness (Task e-1)</a:t>
            </a:r>
            <a:endParaRPr lang="en-US" altLang="ko-KR" sz="1600" b="1" dirty="0" smtClean="0">
              <a:solidFill>
                <a:srgbClr val="FF0066"/>
              </a:solidFill>
              <a:latin typeface="Garamond" pitchFamily="18" charset="0"/>
              <a:ea typeface="Arial Unicode MS" pitchFamily="50" charset="-127"/>
              <a:cs typeface="Arial Unicode MS" pitchFamily="50" charset="-127"/>
            </a:endParaRPr>
          </a:p>
          <a:p>
            <a:pPr marL="574675" lvl="1" indent="-234950" defTabSz="1014413" eaLnBrk="0" hangingPunct="0">
              <a:lnSpc>
                <a:spcPct val="150000"/>
              </a:lnSpc>
              <a:spcBef>
                <a:spcPts val="0"/>
              </a:spcBef>
              <a:spcAft>
                <a:spcPts val="600"/>
              </a:spcAft>
              <a:buClr>
                <a:srgbClr val="000066"/>
              </a:buClr>
              <a:buFont typeface="Wingdings" pitchFamily="2" charset="2"/>
              <a:buChar char="w"/>
              <a:defRPr/>
            </a:pPr>
            <a:r>
              <a:rPr lang="en-CA" altLang="ko-KR" sz="1600" b="1" dirty="0" smtClean="0">
                <a:solidFill>
                  <a:srgbClr val="008080"/>
                </a:solidFill>
                <a:latin typeface="Garamond" pitchFamily="18" charset="0"/>
                <a:ea typeface="Arial Unicode MS" pitchFamily="50" charset="-127"/>
                <a:cs typeface="Arial Unicode MS" pitchFamily="50" charset="-127"/>
              </a:rPr>
              <a:t>Occurrence </a:t>
            </a:r>
            <a:r>
              <a:rPr lang="en-CA" altLang="ko-KR" sz="1600" b="1" dirty="0" smtClean="0">
                <a:solidFill>
                  <a:srgbClr val="008080"/>
                </a:solidFill>
                <a:latin typeface="Garamond" pitchFamily="18" charset="0"/>
                <a:ea typeface="Arial Unicode MS" pitchFamily="50" charset="-127"/>
                <a:cs typeface="Arial Unicode MS" pitchFamily="50" charset="-127"/>
              </a:rPr>
              <a:t>(Task f-1)</a:t>
            </a:r>
          </a:p>
          <a:p>
            <a:pPr marL="574675" lvl="1" indent="-234950" defTabSz="1014413" eaLnBrk="0" hangingPunct="0">
              <a:lnSpc>
                <a:spcPct val="150000"/>
              </a:lnSpc>
              <a:spcBef>
                <a:spcPts val="0"/>
              </a:spcBef>
              <a:spcAft>
                <a:spcPts val="1200"/>
              </a:spcAft>
              <a:buClr>
                <a:srgbClr val="000066"/>
              </a:buClr>
              <a:buFont typeface="Wingdings" pitchFamily="2" charset="2"/>
              <a:buChar char="w"/>
              <a:defRPr/>
            </a:pPr>
            <a:r>
              <a:rPr lang="en-CA" altLang="ko-KR" sz="1600" b="1" dirty="0" smtClean="0">
                <a:solidFill>
                  <a:srgbClr val="FF0066"/>
                </a:solidFill>
                <a:latin typeface="Garamond" pitchFamily="18" charset="0"/>
                <a:ea typeface="Arial Unicode MS" pitchFamily="50" charset="-127"/>
                <a:cs typeface="Arial Unicode MS" pitchFamily="50" charset="-127"/>
              </a:rPr>
              <a:t>Consistency (Task g-1 and Task g-2)</a:t>
            </a:r>
          </a:p>
          <a:p>
            <a:pPr marL="339725" lvl="1" indent="-339725" defTabSz="1014413" eaLnBrk="0" hangingPunct="0">
              <a:lnSpc>
                <a:spcPct val="150000"/>
              </a:lnSpc>
              <a:spcBef>
                <a:spcPts val="0"/>
              </a:spcBef>
              <a:spcAft>
                <a:spcPts val="600"/>
              </a:spcAft>
              <a:buClr>
                <a:srgbClr val="000066"/>
              </a:buClr>
              <a:buFont typeface="Wingdings" pitchFamily="2" charset="2"/>
              <a:buChar char="v"/>
              <a:defRPr/>
            </a:pPr>
            <a:r>
              <a:rPr lang="en-GB" altLang="ko-KR" sz="1800" b="1" dirty="0" smtClean="0">
                <a:solidFill>
                  <a:srgbClr val="0000FF"/>
                </a:solidFill>
                <a:latin typeface="Garamond" pitchFamily="18" charset="0"/>
                <a:ea typeface="굴림" pitchFamily="50" charset="-127"/>
              </a:rPr>
              <a:t>Evaluation and Reporting</a:t>
            </a:r>
            <a:endParaRPr lang="en-US" altLang="ko-KR" sz="1800" b="1" dirty="0" smtClean="0">
              <a:solidFill>
                <a:srgbClr val="0000FF"/>
              </a:solidFill>
              <a:latin typeface="Garamond" pitchFamily="18" charset="0"/>
              <a:ea typeface="굴림" pitchFamily="50" charset="-127"/>
            </a:endParaRPr>
          </a:p>
        </p:txBody>
      </p:sp>
      <p:sp>
        <p:nvSpPr>
          <p:cNvPr id="26" name="Rectangle 25"/>
          <p:cNvSpPr/>
          <p:nvPr/>
        </p:nvSpPr>
        <p:spPr>
          <a:xfrm>
            <a:off x="388937" y="-1"/>
            <a:ext cx="8801100" cy="1204120"/>
          </a:xfrm>
          <a:prstGeom prst="rect">
            <a:avLst/>
          </a:prstGeom>
          <a:noFill/>
        </p:spPr>
        <p:txBody>
          <a:bodyPr anchor="ctr"/>
          <a:lstStyle/>
          <a:p>
            <a:pPr>
              <a:lnSpc>
                <a:spcPct val="90000"/>
              </a:lnSpc>
              <a:defRPr/>
            </a:pPr>
            <a:r>
              <a:rPr lang="en-US" altLang="ko-KR" sz="4000" b="1" dirty="0" smtClean="0">
                <a:solidFill>
                  <a:srgbClr val="006600"/>
                </a:solidFill>
                <a:effectLst>
                  <a:outerShdw blurRad="38100" dist="38100" dir="2700000" algn="tl">
                    <a:srgbClr val="C0C0C0"/>
                  </a:outerShdw>
                </a:effectLst>
                <a:latin typeface="Garamond" pitchFamily="18" charset="0"/>
              </a:rPr>
              <a:t>XBRL AUDIT CASE:</a:t>
            </a:r>
            <a:br>
              <a:rPr lang="en-US" altLang="ko-KR" sz="4000" b="1" dirty="0" smtClean="0">
                <a:solidFill>
                  <a:srgbClr val="006600"/>
                </a:solidFill>
                <a:effectLst>
                  <a:outerShdw blurRad="38100" dist="38100" dir="2700000" algn="tl">
                    <a:srgbClr val="C0C0C0"/>
                  </a:outerShdw>
                </a:effectLst>
                <a:latin typeface="Garamond" pitchFamily="18" charset="0"/>
              </a:rPr>
            </a:br>
            <a:r>
              <a:rPr lang="en-US" altLang="ko-KR" sz="3200" b="1" dirty="0" smtClean="0">
                <a:solidFill>
                  <a:srgbClr val="006600"/>
                </a:solidFill>
                <a:effectLst>
                  <a:outerShdw blurRad="38100" dist="38100" dir="2700000" algn="tl">
                    <a:srgbClr val="C0C0C0"/>
                  </a:outerShdw>
                </a:effectLst>
                <a:latin typeface="Garamond" pitchFamily="18" charset="0"/>
              </a:rPr>
              <a:t>ASSURANCE ENGAGEMENT PROCEDURES</a:t>
            </a:r>
            <a:endParaRPr lang="en-US" altLang="ko-KR" sz="3600" b="1" dirty="0" smtClean="0">
              <a:solidFill>
                <a:srgbClr val="006600"/>
              </a:solidFill>
              <a:effectLst>
                <a:outerShdw blurRad="38100" dist="38100" dir="2700000" algn="tl">
                  <a:srgbClr val="C0C0C0"/>
                </a:outerShdw>
              </a:effectLst>
              <a:latin typeface="Garamond" pitchFamily="18" charset="0"/>
            </a:endParaRPr>
          </a:p>
        </p:txBody>
      </p:sp>
      <p:grpSp>
        <p:nvGrpSpPr>
          <p:cNvPr id="32" name="Group 31"/>
          <p:cNvGrpSpPr/>
          <p:nvPr/>
        </p:nvGrpSpPr>
        <p:grpSpPr>
          <a:xfrm>
            <a:off x="5570537" y="1775619"/>
            <a:ext cx="3951864" cy="5531753"/>
            <a:chOff x="5570537" y="1775619"/>
            <a:chExt cx="3951864" cy="5531753"/>
          </a:xfrm>
        </p:grpSpPr>
        <p:pic>
          <p:nvPicPr>
            <p:cNvPr id="27" name="Picture 4" descr="C:\Users\Administrator\AppData\Local\Microsoft\Windows\Temporary Internet Files\Content.IE5\6IOZ428T\MCPE01457_0000[1].wmf"/>
            <p:cNvPicPr>
              <a:picLocks noChangeAspect="1" noChangeArrowheads="1"/>
            </p:cNvPicPr>
            <p:nvPr/>
          </p:nvPicPr>
          <p:blipFill>
            <a:blip r:embed="rId5" cstate="print"/>
            <a:srcRect/>
            <a:stretch>
              <a:fillRect/>
            </a:stretch>
          </p:blipFill>
          <p:spPr bwMode="auto">
            <a:xfrm>
              <a:off x="8313738" y="3109119"/>
              <a:ext cx="1191194" cy="1306562"/>
            </a:xfrm>
            <a:prstGeom prst="rect">
              <a:avLst/>
            </a:prstGeom>
            <a:noFill/>
          </p:spPr>
        </p:pic>
        <p:pic>
          <p:nvPicPr>
            <p:cNvPr id="28" name="Picture 11" descr="C:\Users\Administrator\AppData\Local\Microsoft\Windows\Temporary Internet Files\Content.IE5\63OFWN1S\MCPE01456_0000[1].wmf"/>
            <p:cNvPicPr>
              <a:picLocks noChangeAspect="1" noChangeArrowheads="1"/>
            </p:cNvPicPr>
            <p:nvPr/>
          </p:nvPicPr>
          <p:blipFill>
            <a:blip r:embed="rId6" cstate="print"/>
            <a:srcRect/>
            <a:stretch>
              <a:fillRect/>
            </a:stretch>
          </p:blipFill>
          <p:spPr bwMode="auto">
            <a:xfrm>
              <a:off x="6370637" y="4633119"/>
              <a:ext cx="1040304" cy="963213"/>
            </a:xfrm>
            <a:prstGeom prst="rect">
              <a:avLst/>
            </a:prstGeom>
            <a:noFill/>
          </p:spPr>
        </p:pic>
        <p:pic>
          <p:nvPicPr>
            <p:cNvPr id="29" name="Picture 12" descr="C:\Users\Administrator\AppData\Local\Microsoft\Windows\Temporary Internet Files\Content.IE5\YVI4Q4LE\MCPE01459_0000[1].wmf"/>
            <p:cNvPicPr>
              <a:picLocks noChangeAspect="1" noChangeArrowheads="1"/>
            </p:cNvPicPr>
            <p:nvPr/>
          </p:nvPicPr>
          <p:blipFill>
            <a:blip r:embed="rId7" cstate="print"/>
            <a:srcRect/>
            <a:stretch>
              <a:fillRect/>
            </a:stretch>
          </p:blipFill>
          <p:spPr bwMode="auto">
            <a:xfrm>
              <a:off x="6561137" y="1775619"/>
              <a:ext cx="880251" cy="1231707"/>
            </a:xfrm>
            <a:prstGeom prst="rect">
              <a:avLst/>
            </a:prstGeom>
            <a:noFill/>
          </p:spPr>
        </p:pic>
        <p:pic>
          <p:nvPicPr>
            <p:cNvPr id="30" name="Picture 13" descr="C:\Users\Administrator\AppData\Local\Microsoft\Windows\Temporary Internet Files\Content.IE5\2ZXRVNDM\MCPE01458_0000[1].wmf"/>
            <p:cNvPicPr>
              <a:picLocks noChangeAspect="1" noChangeArrowheads="1"/>
            </p:cNvPicPr>
            <p:nvPr/>
          </p:nvPicPr>
          <p:blipFill>
            <a:blip r:embed="rId8" cstate="print"/>
            <a:srcRect/>
            <a:stretch>
              <a:fillRect/>
            </a:stretch>
          </p:blipFill>
          <p:spPr bwMode="auto">
            <a:xfrm>
              <a:off x="5570537" y="6538119"/>
              <a:ext cx="1900728" cy="769253"/>
            </a:xfrm>
            <a:prstGeom prst="rect">
              <a:avLst/>
            </a:prstGeom>
            <a:noFill/>
          </p:spPr>
        </p:pic>
        <p:pic>
          <p:nvPicPr>
            <p:cNvPr id="31" name="Picture 14" descr="C:\Users\Administrator\AppData\Local\Microsoft\Windows\Temporary Internet Files\Content.IE5\ZZ61APDB\MCPE01445_0000[1].wmf"/>
            <p:cNvPicPr>
              <a:picLocks noChangeAspect="1" noChangeArrowheads="1"/>
            </p:cNvPicPr>
            <p:nvPr/>
          </p:nvPicPr>
          <p:blipFill>
            <a:blip r:embed="rId9" cstate="print"/>
            <a:srcRect/>
            <a:stretch>
              <a:fillRect/>
            </a:stretch>
          </p:blipFill>
          <p:spPr bwMode="auto">
            <a:xfrm>
              <a:off x="8351837" y="5773455"/>
              <a:ext cx="1170564" cy="787183"/>
            </a:xfrm>
            <a:prstGeom prst="rect">
              <a:avLst/>
            </a:prstGeom>
            <a:noFill/>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trips(downLeft)">
                                      <p:cBhvr>
                                        <p:cTn id="11" dur="500"/>
                                        <p:tgtEl>
                                          <p:spTgt spid="3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51922">
                                            <p:txEl>
                                              <p:pRg st="0" end="0"/>
                                            </p:txEl>
                                          </p:spTgt>
                                        </p:tgtEl>
                                        <p:attrNameLst>
                                          <p:attrName>style.visibility</p:attrName>
                                        </p:attrNameLst>
                                      </p:cBhvr>
                                      <p:to>
                                        <p:strVal val="visible"/>
                                      </p:to>
                                    </p:set>
                                    <p:animEffect transition="in" filter="randombar(horizontal)">
                                      <p:cBhvr>
                                        <p:cTn id="15" dur="500"/>
                                        <p:tgtEl>
                                          <p:spTgt spid="251922">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51922">
                                            <p:txEl>
                                              <p:pRg st="1" end="1"/>
                                            </p:txEl>
                                          </p:spTgt>
                                        </p:tgtEl>
                                        <p:attrNameLst>
                                          <p:attrName>style.visibility</p:attrName>
                                        </p:attrNameLst>
                                      </p:cBhvr>
                                      <p:to>
                                        <p:strVal val="visible"/>
                                      </p:to>
                                    </p:set>
                                    <p:animEffect transition="in" filter="randombar(horizontal)">
                                      <p:cBhvr>
                                        <p:cTn id="19" dur="500"/>
                                        <p:tgtEl>
                                          <p:spTgt spid="251922">
                                            <p:txEl>
                                              <p:pRg st="1" end="1"/>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51922">
                                            <p:txEl>
                                              <p:pRg st="2" end="2"/>
                                            </p:txEl>
                                          </p:spTgt>
                                        </p:tgtEl>
                                        <p:attrNameLst>
                                          <p:attrName>style.visibility</p:attrName>
                                        </p:attrNameLst>
                                      </p:cBhvr>
                                      <p:to>
                                        <p:strVal val="visible"/>
                                      </p:to>
                                    </p:set>
                                    <p:animEffect transition="in" filter="randombar(horizontal)">
                                      <p:cBhvr>
                                        <p:cTn id="23" dur="500"/>
                                        <p:tgtEl>
                                          <p:spTgt spid="251922">
                                            <p:txEl>
                                              <p:pRg st="2" end="2"/>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51922">
                                            <p:txEl>
                                              <p:pRg st="3" end="3"/>
                                            </p:txEl>
                                          </p:spTgt>
                                        </p:tgtEl>
                                        <p:attrNameLst>
                                          <p:attrName>style.visibility</p:attrName>
                                        </p:attrNameLst>
                                      </p:cBhvr>
                                      <p:to>
                                        <p:strVal val="visible"/>
                                      </p:to>
                                    </p:set>
                                    <p:animEffect transition="in" filter="randombar(horizontal)">
                                      <p:cBhvr>
                                        <p:cTn id="27" dur="500"/>
                                        <p:tgtEl>
                                          <p:spTgt spid="2519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rctx="PPT">
                                        <p:cTn id="31" dur="indefinite"/>
                                        <p:tgtEl>
                                          <p:spTgt spid="251922">
                                            <p:txEl>
                                              <p:pRg st="0" end="0"/>
                                            </p:txEl>
                                          </p:spTgt>
                                        </p:tgtEl>
                                        <p:attrNameLst>
                                          <p:attrName>style.opacity</p:attrName>
                                        </p:attrNameLst>
                                      </p:cBhvr>
                                      <p:to>
                                        <p:strVal val="0.25"/>
                                      </p:to>
                                    </p:set>
                                    <p:animEffect filter="image" prLst="opacity: 0.25">
                                      <p:cBhvr rctx="IE">
                                        <p:cTn id="32" dur="indefinite"/>
                                        <p:tgtEl>
                                          <p:spTgt spid="251922">
                                            <p:txEl>
                                              <p:pRg st="0" end="0"/>
                                            </p:txEl>
                                          </p:spTgt>
                                        </p:tgtEl>
                                      </p:cBhvr>
                                    </p:animEffect>
                                  </p:childTnLst>
                                </p:cTn>
                              </p:par>
                              <p:par>
                                <p:cTn id="33" presetID="9" presetClass="emph" presetSubtype="0" grpId="1" nodeType="withEffect">
                                  <p:stCondLst>
                                    <p:cond delay="0"/>
                                  </p:stCondLst>
                                  <p:childTnLst>
                                    <p:set>
                                      <p:cBhvr rctx="PPT">
                                        <p:cTn id="34" dur="indefinite"/>
                                        <p:tgtEl>
                                          <p:spTgt spid="251922">
                                            <p:txEl>
                                              <p:pRg st="1" end="1"/>
                                            </p:txEl>
                                          </p:spTgt>
                                        </p:tgtEl>
                                        <p:attrNameLst>
                                          <p:attrName>style.opacity</p:attrName>
                                        </p:attrNameLst>
                                      </p:cBhvr>
                                      <p:to>
                                        <p:strVal val="0.25"/>
                                      </p:to>
                                    </p:set>
                                    <p:animEffect filter="image" prLst="opacity: 0.25">
                                      <p:cBhvr rctx="IE">
                                        <p:cTn id="35" dur="indefinite"/>
                                        <p:tgtEl>
                                          <p:spTgt spid="251922">
                                            <p:txEl>
                                              <p:pRg st="1" end="1"/>
                                            </p:txEl>
                                          </p:spTgt>
                                        </p:tgtEl>
                                      </p:cBhvr>
                                    </p:animEffect>
                                  </p:childTnLst>
                                </p:cTn>
                              </p:par>
                              <p:par>
                                <p:cTn id="36" presetID="9" presetClass="emph" presetSubtype="0" grpId="1" nodeType="withEffect">
                                  <p:stCondLst>
                                    <p:cond delay="0"/>
                                  </p:stCondLst>
                                  <p:childTnLst>
                                    <p:set>
                                      <p:cBhvr rctx="PPT">
                                        <p:cTn id="37" dur="indefinite"/>
                                        <p:tgtEl>
                                          <p:spTgt spid="251922">
                                            <p:txEl>
                                              <p:pRg st="10" end="10"/>
                                            </p:txEl>
                                          </p:spTgt>
                                        </p:tgtEl>
                                        <p:attrNameLst>
                                          <p:attrName>style.opacity</p:attrName>
                                        </p:attrNameLst>
                                      </p:cBhvr>
                                      <p:to>
                                        <p:strVal val="0.25"/>
                                      </p:to>
                                    </p:set>
                                    <p:animEffect filter="image" prLst="opacity: 0.25">
                                      <p:cBhvr rctx="IE">
                                        <p:cTn id="38" dur="indefinite"/>
                                        <p:tgtEl>
                                          <p:spTgt spid="251922">
                                            <p:txEl>
                                              <p:pRg st="10" end="10"/>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1922">
                                            <p:txEl>
                                              <p:pRg st="4" end="4"/>
                                            </p:txEl>
                                          </p:spTgt>
                                        </p:tgtEl>
                                        <p:attrNameLst>
                                          <p:attrName>style.visibility</p:attrName>
                                        </p:attrNameLst>
                                      </p:cBhvr>
                                      <p:to>
                                        <p:strVal val="visible"/>
                                      </p:to>
                                    </p:set>
                                    <p:animEffect transition="in" filter="randombar(horizontal)">
                                      <p:cBhvr>
                                        <p:cTn id="41" dur="500"/>
                                        <p:tgtEl>
                                          <p:spTgt spid="251922">
                                            <p:txEl>
                                              <p:pRg st="4" end="4"/>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1922">
                                            <p:txEl>
                                              <p:pRg st="5" end="5"/>
                                            </p:txEl>
                                          </p:spTgt>
                                        </p:tgtEl>
                                        <p:attrNameLst>
                                          <p:attrName>style.visibility</p:attrName>
                                        </p:attrNameLst>
                                      </p:cBhvr>
                                      <p:to>
                                        <p:strVal val="visible"/>
                                      </p:to>
                                    </p:set>
                                    <p:animEffect transition="in" filter="randombar(horizontal)">
                                      <p:cBhvr>
                                        <p:cTn id="44" dur="500"/>
                                        <p:tgtEl>
                                          <p:spTgt spid="251922">
                                            <p:txEl>
                                              <p:pRg st="5" end="5"/>
                                            </p:txEl>
                                          </p:spTgt>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251922">
                                            <p:txEl>
                                              <p:pRg st="6" end="6"/>
                                            </p:txEl>
                                          </p:spTgt>
                                        </p:tgtEl>
                                        <p:attrNameLst>
                                          <p:attrName>style.visibility</p:attrName>
                                        </p:attrNameLst>
                                      </p:cBhvr>
                                      <p:to>
                                        <p:strVal val="visible"/>
                                      </p:to>
                                    </p:set>
                                    <p:animEffect transition="in" filter="randombar(horizontal)">
                                      <p:cBhvr>
                                        <p:cTn id="48" dur="500"/>
                                        <p:tgtEl>
                                          <p:spTgt spid="251922">
                                            <p:txEl>
                                              <p:pRg st="6" end="6"/>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51922">
                                            <p:txEl>
                                              <p:pRg st="7" end="7"/>
                                            </p:txEl>
                                          </p:spTgt>
                                        </p:tgtEl>
                                        <p:attrNameLst>
                                          <p:attrName>style.visibility</p:attrName>
                                        </p:attrNameLst>
                                      </p:cBhvr>
                                      <p:to>
                                        <p:strVal val="visible"/>
                                      </p:to>
                                    </p:set>
                                    <p:animEffect transition="in" filter="randombar(horizontal)">
                                      <p:cBhvr>
                                        <p:cTn id="51" dur="500"/>
                                        <p:tgtEl>
                                          <p:spTgt spid="251922">
                                            <p:txEl>
                                              <p:pRg st="7" end="7"/>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51922">
                                            <p:txEl>
                                              <p:pRg st="8" end="8"/>
                                            </p:txEl>
                                          </p:spTgt>
                                        </p:tgtEl>
                                        <p:attrNameLst>
                                          <p:attrName>style.visibility</p:attrName>
                                        </p:attrNameLst>
                                      </p:cBhvr>
                                      <p:to>
                                        <p:strVal val="visible"/>
                                      </p:to>
                                    </p:set>
                                    <p:animEffect transition="in" filter="randombar(horizontal)">
                                      <p:cBhvr>
                                        <p:cTn id="54" dur="500"/>
                                        <p:tgtEl>
                                          <p:spTgt spid="251922">
                                            <p:txEl>
                                              <p:pRg st="8" end="8"/>
                                            </p:txEl>
                                          </p:spTgt>
                                        </p:tgtEl>
                                      </p:cBhvr>
                                    </p:animEffect>
                                  </p:childTnLst>
                                </p:cTn>
                              </p:par>
                            </p:childTnLst>
                          </p:cTn>
                        </p:par>
                        <p:par>
                          <p:cTn id="55" fill="hold">
                            <p:stCondLst>
                              <p:cond delay="1000"/>
                            </p:stCondLst>
                            <p:childTnLst>
                              <p:par>
                                <p:cTn id="56" presetID="14" presetClass="entr" presetSubtype="10" fill="hold" grpId="0" nodeType="afterEffect">
                                  <p:stCondLst>
                                    <p:cond delay="0"/>
                                  </p:stCondLst>
                                  <p:childTnLst>
                                    <p:set>
                                      <p:cBhvr>
                                        <p:cTn id="57" dur="1" fill="hold">
                                          <p:stCondLst>
                                            <p:cond delay="0"/>
                                          </p:stCondLst>
                                        </p:cTn>
                                        <p:tgtEl>
                                          <p:spTgt spid="251922">
                                            <p:txEl>
                                              <p:pRg st="9" end="9"/>
                                            </p:txEl>
                                          </p:spTgt>
                                        </p:tgtEl>
                                        <p:attrNameLst>
                                          <p:attrName>style.visibility</p:attrName>
                                        </p:attrNameLst>
                                      </p:cBhvr>
                                      <p:to>
                                        <p:strVal val="visible"/>
                                      </p:to>
                                    </p:set>
                                    <p:animEffect transition="in" filter="randombar(horizontal)">
                                      <p:cBhvr>
                                        <p:cTn id="58" dur="500"/>
                                        <p:tgtEl>
                                          <p:spTgt spid="251922">
                                            <p:txEl>
                                              <p:pRg st="9" end="9"/>
                                            </p:txEl>
                                          </p:spTgt>
                                        </p:tgtEl>
                                      </p:cBhvr>
                                    </p:animEffect>
                                  </p:childTnLst>
                                </p:cTn>
                              </p:par>
                            </p:childTnLst>
                          </p:cTn>
                        </p:par>
                        <p:par>
                          <p:cTn id="59" fill="hold">
                            <p:stCondLst>
                              <p:cond delay="1500"/>
                            </p:stCondLst>
                            <p:childTnLst>
                              <p:par>
                                <p:cTn id="60" presetID="14" presetClass="entr" presetSubtype="10" fill="hold" grpId="0" nodeType="afterEffect">
                                  <p:stCondLst>
                                    <p:cond delay="0"/>
                                  </p:stCondLst>
                                  <p:childTnLst>
                                    <p:set>
                                      <p:cBhvr>
                                        <p:cTn id="61" dur="1" fill="hold">
                                          <p:stCondLst>
                                            <p:cond delay="0"/>
                                          </p:stCondLst>
                                        </p:cTn>
                                        <p:tgtEl>
                                          <p:spTgt spid="251922">
                                            <p:txEl>
                                              <p:pRg st="10" end="10"/>
                                            </p:txEl>
                                          </p:spTgt>
                                        </p:tgtEl>
                                        <p:attrNameLst>
                                          <p:attrName>style.visibility</p:attrName>
                                        </p:attrNameLst>
                                      </p:cBhvr>
                                      <p:to>
                                        <p:strVal val="visible"/>
                                      </p:to>
                                    </p:set>
                                    <p:animEffect transition="in" filter="randombar(horizontal)">
                                      <p:cBhvr>
                                        <p:cTn id="62" dur="500"/>
                                        <p:tgtEl>
                                          <p:spTgt spid="2519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2" grpId="0" uiExpand="1" build="p"/>
      <p:bldP spid="251922"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16"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7"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51922" name="Rectangle 18"/>
          <p:cNvSpPr>
            <a:spLocks noChangeArrowheads="1"/>
          </p:cNvSpPr>
          <p:nvPr/>
        </p:nvSpPr>
        <p:spPr bwMode="auto">
          <a:xfrm>
            <a:off x="465137" y="1249846"/>
            <a:ext cx="9220199" cy="947952"/>
          </a:xfrm>
          <a:prstGeom prst="rect">
            <a:avLst/>
          </a:prstGeom>
          <a:noFill/>
          <a:ln w="9525">
            <a:noFill/>
            <a:miter lim="800000"/>
            <a:headEnd/>
            <a:tailEnd/>
          </a:ln>
          <a:effectLst/>
        </p:spPr>
        <p:txBody>
          <a:bodyPr wrap="square" lIns="0" tIns="0" rIns="0" bIns="0">
            <a:spAutoFit/>
          </a:bodyPr>
          <a:lstStyle/>
          <a:p>
            <a:pPr marL="339725" lvl="1" indent="-339725" defTabSz="1014413" eaLnBrk="0" hangingPunct="0">
              <a:lnSpc>
                <a:spcPct val="140000"/>
              </a:lnSpc>
              <a:spcBef>
                <a:spcPts val="0"/>
              </a:spcBef>
              <a:spcAft>
                <a:spcPts val="1200"/>
              </a:spcAft>
              <a:buClr>
                <a:srgbClr val="000066"/>
              </a:buClr>
              <a:buFont typeface="Wingdings" pitchFamily="2" charset="2"/>
              <a:buChar char="v"/>
              <a:defRPr/>
            </a:pPr>
            <a:r>
              <a:rPr lang="en-CA" altLang="ko-KR" sz="1600" b="1" kern="0" dirty="0" smtClean="0">
                <a:solidFill>
                  <a:srgbClr val="0000CC"/>
                </a:solidFill>
                <a:latin typeface="Garamond" pitchFamily="18" charset="0"/>
                <a:ea typeface="굴림" pitchFamily="50" charset="-127"/>
              </a:rPr>
              <a:t>Objective:</a:t>
            </a:r>
            <a:br>
              <a:rPr lang="en-CA" altLang="ko-KR" sz="1600" b="1" kern="0" dirty="0" smtClean="0">
                <a:solidFill>
                  <a:srgbClr val="0000CC"/>
                </a:solidFill>
                <a:latin typeface="Garamond" pitchFamily="18" charset="0"/>
                <a:ea typeface="굴림" pitchFamily="50" charset="-127"/>
              </a:rPr>
            </a:br>
            <a:r>
              <a:rPr lang="en-CA" altLang="ko-KR" sz="1400" b="1" kern="0" dirty="0" smtClean="0">
                <a:solidFill>
                  <a:srgbClr val="0000CC"/>
                </a:solidFill>
                <a:latin typeface="Garamond" pitchFamily="18" charset="0"/>
                <a:ea typeface="굴림" pitchFamily="50" charset="-127"/>
              </a:rPr>
              <a:t>The XBRL-Related Documents accurately reflect, in all material respects, all business facts presented </a:t>
            </a:r>
            <a:br>
              <a:rPr lang="en-CA" altLang="ko-KR" sz="1400" b="1" kern="0" dirty="0" smtClean="0">
                <a:solidFill>
                  <a:srgbClr val="0000CC"/>
                </a:solidFill>
                <a:latin typeface="Garamond" pitchFamily="18" charset="0"/>
                <a:ea typeface="굴림" pitchFamily="50" charset="-127"/>
              </a:rPr>
            </a:br>
            <a:r>
              <a:rPr lang="en-CA" altLang="ko-KR" sz="1400" b="1" kern="0" dirty="0" smtClean="0">
                <a:solidFill>
                  <a:srgbClr val="0000CC"/>
                </a:solidFill>
                <a:latin typeface="Garamond" pitchFamily="18" charset="0"/>
                <a:ea typeface="굴림" pitchFamily="50" charset="-127"/>
              </a:rPr>
              <a:t>in the official filing. </a:t>
            </a:r>
          </a:p>
        </p:txBody>
      </p:sp>
      <p:sp>
        <p:nvSpPr>
          <p:cNvPr id="26" name="Rectangle 25"/>
          <p:cNvSpPr/>
          <p:nvPr/>
        </p:nvSpPr>
        <p:spPr>
          <a:xfrm>
            <a:off x="388937" y="-1"/>
            <a:ext cx="8801100" cy="1204120"/>
          </a:xfrm>
          <a:prstGeom prst="rect">
            <a:avLst/>
          </a:prstGeom>
          <a:noFill/>
        </p:spPr>
        <p:txBody>
          <a:bodyPr anchor="ctr"/>
          <a:lstStyle/>
          <a:p>
            <a:pPr>
              <a:lnSpc>
                <a:spcPct val="90000"/>
              </a:lnSpc>
              <a:defRPr/>
            </a:pPr>
            <a:r>
              <a:rPr lang="en-US" altLang="ko-KR" sz="4000" b="1" dirty="0" smtClean="0">
                <a:solidFill>
                  <a:srgbClr val="006600"/>
                </a:solidFill>
                <a:effectLst>
                  <a:outerShdw blurRad="38100" dist="38100" dir="2700000" algn="tl">
                    <a:srgbClr val="C0C0C0"/>
                  </a:outerShdw>
                </a:effectLst>
                <a:latin typeface="Garamond" pitchFamily="18" charset="0"/>
              </a:rPr>
              <a:t>XBRL AUDIT CASE:</a:t>
            </a:r>
            <a:br>
              <a:rPr lang="en-US" altLang="ko-KR" sz="4000" b="1" dirty="0" smtClean="0">
                <a:solidFill>
                  <a:srgbClr val="006600"/>
                </a:solidFill>
                <a:effectLst>
                  <a:outerShdw blurRad="38100" dist="38100" dir="2700000" algn="tl">
                    <a:srgbClr val="C0C0C0"/>
                  </a:outerShdw>
                </a:effectLst>
                <a:latin typeface="Garamond" pitchFamily="18" charset="0"/>
              </a:rPr>
            </a:br>
            <a:r>
              <a:rPr lang="en-US" altLang="ko-KR" sz="3200" b="1" dirty="0" smtClean="0">
                <a:solidFill>
                  <a:srgbClr val="006600"/>
                </a:solidFill>
                <a:effectLst>
                  <a:outerShdw blurRad="38100" dist="38100" dir="2700000" algn="tl">
                    <a:srgbClr val="C0C0C0"/>
                  </a:outerShdw>
                </a:effectLst>
                <a:latin typeface="Garamond" pitchFamily="18" charset="0"/>
              </a:rPr>
              <a:t>AN EXAMPLE: </a:t>
            </a:r>
            <a:r>
              <a:rPr lang="en-US" altLang="ko-KR" sz="3200" b="1" dirty="0" smtClean="0">
                <a:solidFill>
                  <a:srgbClr val="006600"/>
                </a:solidFill>
                <a:effectLst>
                  <a:outerShdw blurRad="38100" dist="38100" dir="2700000" algn="tl">
                    <a:srgbClr val="C0C0C0"/>
                  </a:outerShdw>
                </a:effectLst>
                <a:latin typeface="Garamond" pitchFamily="18" charset="0"/>
              </a:rPr>
              <a:t>ACCURACY </a:t>
            </a:r>
            <a:r>
              <a:rPr lang="en-US" altLang="ko-KR" sz="3200" b="1" dirty="0" smtClean="0">
                <a:solidFill>
                  <a:srgbClr val="006600"/>
                </a:solidFill>
                <a:effectLst>
                  <a:outerShdw blurRad="38100" dist="38100" dir="2700000" algn="tl">
                    <a:srgbClr val="C0C0C0"/>
                  </a:outerShdw>
                </a:effectLst>
                <a:latin typeface="Garamond" pitchFamily="18" charset="0"/>
              </a:rPr>
              <a:t>(Task d-2)</a:t>
            </a:r>
            <a:endParaRPr lang="en-US" altLang="ko-KR" sz="3600" b="1" dirty="0" smtClean="0">
              <a:solidFill>
                <a:srgbClr val="006600"/>
              </a:solidFill>
              <a:effectLst>
                <a:outerShdw blurRad="38100" dist="38100" dir="2700000" algn="tl">
                  <a:srgbClr val="C0C0C0"/>
                </a:outerShdw>
              </a:effectLst>
              <a:latin typeface="Garamond" pitchFamily="18" charset="0"/>
            </a:endParaRPr>
          </a:p>
        </p:txBody>
      </p:sp>
      <p:pic>
        <p:nvPicPr>
          <p:cNvPr id="11" name="Picture 10"/>
          <p:cNvPicPr>
            <a:picLocks noChangeAspect="1"/>
          </p:cNvPicPr>
          <p:nvPr/>
        </p:nvPicPr>
        <p:blipFill>
          <a:blip r:embed="rId5" cstate="print"/>
          <a:stretch>
            <a:fillRect/>
          </a:stretch>
        </p:blipFill>
        <p:spPr bwMode="auto">
          <a:xfrm>
            <a:off x="488232" y="3905786"/>
            <a:ext cx="4815605" cy="3017520"/>
          </a:xfrm>
          <a:prstGeom prst="rect">
            <a:avLst/>
          </a:prstGeom>
          <a:noFill/>
          <a:ln w="6350">
            <a:solidFill>
              <a:schemeClr val="tx1"/>
            </a:solidFill>
          </a:ln>
        </p:spPr>
      </p:pic>
      <p:pic>
        <p:nvPicPr>
          <p:cNvPr id="14337" name="Picture 1"/>
          <p:cNvPicPr>
            <a:picLocks noChangeAspect="1" noChangeArrowheads="1"/>
          </p:cNvPicPr>
          <p:nvPr/>
        </p:nvPicPr>
        <p:blipFill>
          <a:blip r:embed="rId6" cstate="print"/>
          <a:srcRect/>
          <a:stretch>
            <a:fillRect/>
          </a:stretch>
        </p:blipFill>
        <p:spPr bwMode="auto">
          <a:xfrm>
            <a:off x="5855994" y="3905786"/>
            <a:ext cx="3791243" cy="3017520"/>
          </a:xfrm>
          <a:prstGeom prst="rect">
            <a:avLst/>
          </a:prstGeom>
          <a:noFill/>
          <a:ln w="9525">
            <a:noFill/>
            <a:miter lim="800000"/>
            <a:headEnd/>
            <a:tailEnd/>
          </a:ln>
        </p:spPr>
      </p:pic>
      <p:pic>
        <p:nvPicPr>
          <p:cNvPr id="46081" name="Picture 1" descr="C:\Users\Administrator\AppData\Local\Microsoft\Windows\Temporary Internet Files\Content.IE5\LZLR15FB\MCPE01451_0000[1].wmf"/>
          <p:cNvPicPr>
            <a:picLocks noChangeAspect="1" noChangeArrowheads="1"/>
          </p:cNvPicPr>
          <p:nvPr/>
        </p:nvPicPr>
        <p:blipFill>
          <a:blip r:embed="rId7" cstate="print"/>
          <a:srcRect/>
          <a:stretch>
            <a:fillRect/>
          </a:stretch>
        </p:blipFill>
        <p:spPr bwMode="auto">
          <a:xfrm>
            <a:off x="4542214" y="5852319"/>
            <a:ext cx="1904623" cy="15911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1922">
                                            <p:txEl>
                                              <p:pRg st="0" end="0"/>
                                            </p:txEl>
                                          </p:spTgt>
                                        </p:tgtEl>
                                        <p:attrNameLst>
                                          <p:attrName>style.visibility</p:attrName>
                                        </p:attrNameLst>
                                      </p:cBhvr>
                                      <p:to>
                                        <p:strVal val="visible"/>
                                      </p:to>
                                    </p:set>
                                    <p:animEffect transition="in" filter="strips(downRight)">
                                      <p:cBhvr>
                                        <p:cTn id="11" dur="500"/>
                                        <p:tgtEl>
                                          <p:spTgt spid="2519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4337"/>
                                        </p:tgtEl>
                                        <p:attrNameLst>
                                          <p:attrName>style.visibility</p:attrName>
                                        </p:attrNameLst>
                                      </p:cBhvr>
                                      <p:to>
                                        <p:strVal val="visible"/>
                                      </p:to>
                                    </p:set>
                                    <p:animEffect transition="in" filter="dissolve">
                                      <p:cBhvr>
                                        <p:cTn id="20" dur="500"/>
                                        <p:tgtEl>
                                          <p:spTgt spid="1433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46081"/>
                                        </p:tgtEl>
                                        <p:attrNameLst>
                                          <p:attrName>style.visibility</p:attrName>
                                        </p:attrNameLst>
                                      </p:cBhvr>
                                      <p:to>
                                        <p:strVal val="visible"/>
                                      </p:to>
                                    </p:set>
                                    <p:anim calcmode="lin" valueType="num">
                                      <p:cBhvr>
                                        <p:cTn id="25" dur="1000" fill="hold"/>
                                        <p:tgtEl>
                                          <p:spTgt spid="46081"/>
                                        </p:tgtEl>
                                        <p:attrNameLst>
                                          <p:attrName>ppt_w</p:attrName>
                                        </p:attrNameLst>
                                      </p:cBhvr>
                                      <p:tavLst>
                                        <p:tav tm="0">
                                          <p:val>
                                            <p:strVal val="#ppt_w*0.70"/>
                                          </p:val>
                                        </p:tav>
                                        <p:tav tm="100000">
                                          <p:val>
                                            <p:strVal val="#ppt_w"/>
                                          </p:val>
                                        </p:tav>
                                      </p:tavLst>
                                    </p:anim>
                                    <p:anim calcmode="lin" valueType="num">
                                      <p:cBhvr>
                                        <p:cTn id="26" dur="1000" fill="hold"/>
                                        <p:tgtEl>
                                          <p:spTgt spid="46081"/>
                                        </p:tgtEl>
                                        <p:attrNameLst>
                                          <p:attrName>ppt_h</p:attrName>
                                        </p:attrNameLst>
                                      </p:cBhvr>
                                      <p:tavLst>
                                        <p:tav tm="0">
                                          <p:val>
                                            <p:strVal val="#ppt_h"/>
                                          </p:val>
                                        </p:tav>
                                        <p:tav tm="100000">
                                          <p:val>
                                            <p:strVal val="#ppt_h"/>
                                          </p:val>
                                        </p:tav>
                                      </p:tavLst>
                                    </p:anim>
                                    <p:animEffect transition="in" filter="fade">
                                      <p:cBhvr>
                                        <p:cTn id="27" dur="10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2" grpId="0" uiExpand="1" build="p"/>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9"/>
          <p:cNvGrpSpPr/>
          <p:nvPr/>
        </p:nvGrpSpPr>
        <p:grpSpPr>
          <a:xfrm>
            <a:off x="6188970" y="4146300"/>
            <a:ext cx="3961505" cy="3443538"/>
            <a:chOff x="6188970" y="4146300"/>
            <a:chExt cx="3961505" cy="3443538"/>
          </a:xfrm>
        </p:grpSpPr>
        <p:pic>
          <p:nvPicPr>
            <p:cNvPr id="16"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7"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6" name="Rectangle 25"/>
          <p:cNvSpPr/>
          <p:nvPr/>
        </p:nvSpPr>
        <p:spPr>
          <a:xfrm>
            <a:off x="388937" y="-1"/>
            <a:ext cx="8801100" cy="1204120"/>
          </a:xfrm>
          <a:prstGeom prst="rect">
            <a:avLst/>
          </a:prstGeom>
          <a:noFill/>
        </p:spPr>
        <p:txBody>
          <a:bodyPr anchor="ctr"/>
          <a:lstStyle/>
          <a:p>
            <a:pPr>
              <a:lnSpc>
                <a:spcPct val="90000"/>
              </a:lnSpc>
              <a:defRPr/>
            </a:pPr>
            <a:r>
              <a:rPr lang="en-US" altLang="ko-KR" sz="4000" b="1" dirty="0" smtClean="0">
                <a:solidFill>
                  <a:srgbClr val="006600"/>
                </a:solidFill>
                <a:effectLst>
                  <a:outerShdw blurRad="38100" dist="38100" dir="2700000" algn="tl">
                    <a:srgbClr val="C0C0C0"/>
                  </a:outerShdw>
                </a:effectLst>
                <a:latin typeface="Garamond" pitchFamily="18" charset="0"/>
              </a:rPr>
              <a:t>XBRL AUDIT CASE:</a:t>
            </a:r>
            <a:br>
              <a:rPr lang="en-US" altLang="ko-KR" sz="4000" b="1" dirty="0" smtClean="0">
                <a:solidFill>
                  <a:srgbClr val="006600"/>
                </a:solidFill>
                <a:effectLst>
                  <a:outerShdw blurRad="38100" dist="38100" dir="2700000" algn="tl">
                    <a:srgbClr val="C0C0C0"/>
                  </a:outerShdw>
                </a:effectLst>
                <a:latin typeface="Garamond" pitchFamily="18" charset="0"/>
              </a:rPr>
            </a:br>
            <a:r>
              <a:rPr lang="en-US" altLang="ko-KR" sz="3200" b="1" dirty="0" smtClean="0">
                <a:solidFill>
                  <a:srgbClr val="006600"/>
                </a:solidFill>
                <a:effectLst>
                  <a:outerShdw blurRad="38100" dist="38100" dir="2700000" algn="tl">
                    <a:srgbClr val="C0C0C0"/>
                  </a:outerShdw>
                </a:effectLst>
                <a:latin typeface="Garamond" pitchFamily="18" charset="0"/>
              </a:rPr>
              <a:t>AN EXAMPLE: </a:t>
            </a:r>
            <a:r>
              <a:rPr lang="en-US" altLang="ko-KR" sz="3200" b="1" dirty="0" smtClean="0">
                <a:solidFill>
                  <a:srgbClr val="006600"/>
                </a:solidFill>
                <a:effectLst>
                  <a:outerShdw blurRad="38100" dist="38100" dir="2700000" algn="tl">
                    <a:srgbClr val="C0C0C0"/>
                  </a:outerShdw>
                </a:effectLst>
                <a:latin typeface="Garamond" pitchFamily="18" charset="0"/>
              </a:rPr>
              <a:t>ACCURACY </a:t>
            </a:r>
            <a:r>
              <a:rPr lang="en-US" altLang="ko-KR" sz="3200" b="1" dirty="0" smtClean="0">
                <a:solidFill>
                  <a:srgbClr val="006600"/>
                </a:solidFill>
                <a:effectLst>
                  <a:outerShdw blurRad="38100" dist="38100" dir="2700000" algn="tl">
                    <a:srgbClr val="C0C0C0"/>
                  </a:outerShdw>
                </a:effectLst>
                <a:latin typeface="Garamond" pitchFamily="18" charset="0"/>
              </a:rPr>
              <a:t>(Task d-2)</a:t>
            </a:r>
            <a:endParaRPr lang="en-US" altLang="ko-KR" sz="3600" b="1" dirty="0" smtClean="0">
              <a:solidFill>
                <a:srgbClr val="006600"/>
              </a:solidFill>
              <a:effectLst>
                <a:outerShdw blurRad="38100" dist="38100" dir="2700000" algn="tl">
                  <a:srgbClr val="C0C0C0"/>
                </a:outerShdw>
              </a:effectLst>
              <a:latin typeface="Garamond" pitchFamily="18" charset="0"/>
            </a:endParaRPr>
          </a:p>
        </p:txBody>
      </p:sp>
      <p:pic>
        <p:nvPicPr>
          <p:cNvPr id="19" name="Picture 18"/>
          <p:cNvPicPr>
            <a:picLocks noChangeAspect="1"/>
          </p:cNvPicPr>
          <p:nvPr/>
        </p:nvPicPr>
        <p:blipFill>
          <a:blip r:embed="rId5" cstate="print"/>
          <a:stretch>
            <a:fillRect/>
          </a:stretch>
        </p:blipFill>
        <p:spPr bwMode="auto">
          <a:xfrm>
            <a:off x="473389" y="3856309"/>
            <a:ext cx="5059048" cy="3443810"/>
          </a:xfrm>
          <a:prstGeom prst="rect">
            <a:avLst/>
          </a:prstGeom>
          <a:noFill/>
          <a:ln w="6350">
            <a:solidFill>
              <a:schemeClr val="tx1"/>
            </a:solidFill>
          </a:ln>
        </p:spPr>
      </p:pic>
      <p:pic>
        <p:nvPicPr>
          <p:cNvPr id="20" name="Picture 19"/>
          <p:cNvPicPr>
            <a:picLocks noChangeAspect="1"/>
          </p:cNvPicPr>
          <p:nvPr/>
        </p:nvPicPr>
        <p:blipFill>
          <a:blip r:embed="rId6" cstate="print"/>
          <a:stretch>
            <a:fillRect/>
          </a:stretch>
        </p:blipFill>
        <p:spPr bwMode="auto">
          <a:xfrm>
            <a:off x="5837236" y="3871119"/>
            <a:ext cx="4028572" cy="2904762"/>
          </a:xfrm>
          <a:prstGeom prst="rect">
            <a:avLst/>
          </a:prstGeom>
          <a:noFill/>
          <a:ln w="6350">
            <a:solidFill>
              <a:schemeClr val="tx1"/>
            </a:solidFill>
          </a:ln>
        </p:spPr>
      </p:pic>
      <p:sp>
        <p:nvSpPr>
          <p:cNvPr id="12" name="Rectangle 18"/>
          <p:cNvSpPr>
            <a:spLocks noChangeArrowheads="1"/>
          </p:cNvSpPr>
          <p:nvPr/>
        </p:nvSpPr>
        <p:spPr bwMode="auto">
          <a:xfrm>
            <a:off x="465137" y="1249846"/>
            <a:ext cx="9220199" cy="2428357"/>
          </a:xfrm>
          <a:prstGeom prst="rect">
            <a:avLst/>
          </a:prstGeom>
          <a:noFill/>
          <a:ln w="9525">
            <a:noFill/>
            <a:miter lim="800000"/>
            <a:headEnd/>
            <a:tailEnd/>
          </a:ln>
          <a:effectLst/>
        </p:spPr>
        <p:txBody>
          <a:bodyPr wrap="square" lIns="0" tIns="0" rIns="0" bIns="0">
            <a:spAutoFit/>
          </a:bodyPr>
          <a:lstStyle/>
          <a:p>
            <a:pPr marL="339725" lvl="1" indent="-339725" defTabSz="1014413" eaLnBrk="0" hangingPunct="0">
              <a:lnSpc>
                <a:spcPct val="140000"/>
              </a:lnSpc>
              <a:spcBef>
                <a:spcPts val="0"/>
              </a:spcBef>
              <a:spcAft>
                <a:spcPts val="1200"/>
              </a:spcAft>
              <a:buClr>
                <a:srgbClr val="000066"/>
              </a:buClr>
              <a:buFont typeface="Wingdings" pitchFamily="2" charset="2"/>
              <a:buChar char="v"/>
              <a:defRPr/>
            </a:pPr>
            <a:r>
              <a:rPr lang="en-CA" altLang="ko-KR" sz="1600" b="1" kern="0" dirty="0" smtClean="0">
                <a:solidFill>
                  <a:srgbClr val="0000CC"/>
                </a:solidFill>
                <a:latin typeface="Garamond" pitchFamily="18" charset="0"/>
                <a:ea typeface="굴림" pitchFamily="50" charset="-127"/>
              </a:rPr>
              <a:t>Objective:</a:t>
            </a:r>
            <a:br>
              <a:rPr lang="en-CA" altLang="ko-KR" sz="1600" b="1" kern="0" dirty="0" smtClean="0">
                <a:solidFill>
                  <a:srgbClr val="0000CC"/>
                </a:solidFill>
                <a:latin typeface="Garamond" pitchFamily="18" charset="0"/>
                <a:ea typeface="굴림" pitchFamily="50" charset="-127"/>
              </a:rPr>
            </a:br>
            <a:r>
              <a:rPr lang="en-CA" altLang="ko-KR" sz="1400" b="1" kern="0" dirty="0" smtClean="0">
                <a:solidFill>
                  <a:srgbClr val="0000CC"/>
                </a:solidFill>
                <a:latin typeface="Garamond" pitchFamily="18" charset="0"/>
                <a:ea typeface="굴림" pitchFamily="50" charset="-127"/>
              </a:rPr>
              <a:t>The XBRL-Related Documents accurately reflect, in all material respects, all business facts presented </a:t>
            </a:r>
            <a:br>
              <a:rPr lang="en-CA" altLang="ko-KR" sz="1400" b="1" kern="0" dirty="0" smtClean="0">
                <a:solidFill>
                  <a:srgbClr val="0000CC"/>
                </a:solidFill>
                <a:latin typeface="Garamond" pitchFamily="18" charset="0"/>
                <a:ea typeface="굴림" pitchFamily="50" charset="-127"/>
              </a:rPr>
            </a:br>
            <a:r>
              <a:rPr lang="en-CA" altLang="ko-KR" sz="1400" b="1" kern="0" dirty="0" smtClean="0">
                <a:solidFill>
                  <a:srgbClr val="0000CC"/>
                </a:solidFill>
                <a:latin typeface="Garamond" pitchFamily="18" charset="0"/>
                <a:ea typeface="굴림" pitchFamily="50" charset="-127"/>
              </a:rPr>
              <a:t>in the official filing. </a:t>
            </a:r>
          </a:p>
          <a:p>
            <a:pPr marL="339725" lvl="1" indent="-339725" defTabSz="1014413" eaLnBrk="0" hangingPunct="0">
              <a:lnSpc>
                <a:spcPct val="140000"/>
              </a:lnSpc>
              <a:spcBef>
                <a:spcPts val="0"/>
              </a:spcBef>
              <a:spcAft>
                <a:spcPts val="0"/>
              </a:spcAft>
              <a:buClr>
                <a:srgbClr val="000066"/>
              </a:buClr>
              <a:buFont typeface="Wingdings" pitchFamily="2" charset="2"/>
              <a:buChar char="v"/>
              <a:defRPr/>
            </a:pPr>
            <a:r>
              <a:rPr lang="en-US" altLang="ko-KR" sz="1600" b="1" kern="0" dirty="0" smtClean="0">
                <a:solidFill>
                  <a:srgbClr val="006600"/>
                </a:solidFill>
                <a:latin typeface="Garamond" pitchFamily="18" charset="0"/>
                <a:ea typeface="굴림" pitchFamily="50" charset="-127"/>
              </a:rPr>
              <a:t>Audit tasks:</a:t>
            </a:r>
          </a:p>
          <a:p>
            <a:pPr marL="509588" lvl="1" indent="-222250" defTabSz="1014413" eaLnBrk="0" hangingPunct="0">
              <a:lnSpc>
                <a:spcPct val="140000"/>
              </a:lnSpc>
              <a:spcBef>
                <a:spcPts val="0"/>
              </a:spcBef>
              <a:spcAft>
                <a:spcPts val="600"/>
              </a:spcAft>
              <a:buClr>
                <a:srgbClr val="000066"/>
              </a:buClr>
              <a:buFont typeface="Wingdings" pitchFamily="2" charset="2"/>
              <a:buChar char="w"/>
              <a:defRPr/>
            </a:pPr>
            <a:r>
              <a:rPr lang="en-CA" altLang="ko-KR" sz="1400" b="1" dirty="0" smtClean="0">
                <a:solidFill>
                  <a:srgbClr val="333300"/>
                </a:solidFill>
                <a:latin typeface="Garamond" pitchFamily="18" charset="0"/>
                <a:ea typeface="굴림" pitchFamily="50" charset="-127"/>
              </a:rPr>
              <a:t>Compare the rendered XBRL-Related Documents to the corresponding information in the official filing.</a:t>
            </a:r>
            <a:endParaRPr lang="en-US" altLang="ko-KR" sz="1400" b="1" dirty="0" smtClean="0">
              <a:solidFill>
                <a:srgbClr val="333300"/>
              </a:solidFill>
              <a:latin typeface="Garamond" pitchFamily="18" charset="0"/>
              <a:ea typeface="굴림" pitchFamily="50" charset="-127"/>
            </a:endParaRPr>
          </a:p>
          <a:p>
            <a:pPr marL="509588" lvl="1" indent="-222250" defTabSz="1014413" eaLnBrk="0" hangingPunct="0">
              <a:lnSpc>
                <a:spcPct val="140000"/>
              </a:lnSpc>
              <a:spcBef>
                <a:spcPts val="0"/>
              </a:spcBef>
              <a:spcAft>
                <a:spcPts val="600"/>
              </a:spcAft>
              <a:buClr>
                <a:srgbClr val="000066"/>
              </a:buClr>
              <a:buFont typeface="Wingdings" pitchFamily="2" charset="2"/>
              <a:buChar char="w"/>
              <a:defRPr/>
            </a:pPr>
            <a:r>
              <a:rPr lang="en-CA" altLang="ko-KR" sz="1400" b="1" dirty="0" smtClean="0">
                <a:solidFill>
                  <a:srgbClr val="333300"/>
                </a:solidFill>
                <a:latin typeface="Garamond" pitchFamily="18" charset="0"/>
                <a:ea typeface="굴림" pitchFamily="50" charset="-127"/>
              </a:rPr>
              <a:t>Verify that the data elements in the corresponding official filing have not been changed, deleted, or summarized in the XBRL-Related Documents.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12">
                                            <p:txEl>
                                              <p:pRg st="0" end="0"/>
                                            </p:txEl>
                                          </p:spTgt>
                                        </p:tgtEl>
                                        <p:attrNameLst>
                                          <p:attrName>style.opacity</p:attrName>
                                        </p:attrNameLst>
                                      </p:cBhvr>
                                      <p:to>
                                        <p:strVal val="0.25"/>
                                      </p:to>
                                    </p:set>
                                    <p:animEffect filter="image" prLst="opacity: 0.25">
                                      <p:cBhvr rctx="IE">
                                        <p:cTn id="7" dur="indefinite"/>
                                        <p:tgtEl>
                                          <p:spTgt spid="12">
                                            <p:txEl>
                                              <p:pRg st="0" end="0"/>
                                            </p:txEl>
                                          </p:spTgt>
                                        </p:tgtEl>
                                      </p:cBhvr>
                                    </p:animEffect>
                                  </p:childTnLst>
                                </p:cTn>
                              </p:par>
                            </p:childTnLst>
                          </p:cTn>
                        </p:par>
                        <p:par>
                          <p:cTn id="8" fill="hold">
                            <p:stCondLst>
                              <p:cond delay="0"/>
                            </p:stCondLst>
                            <p:childTnLst>
                              <p:par>
                                <p:cTn id="9" presetID="18" presetClass="entr" presetSubtype="6"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strips(downRight)">
                                      <p:cBhvr>
                                        <p:cTn id="11" dur="500"/>
                                        <p:tgtEl>
                                          <p:spTgt spid="12">
                                            <p:txEl>
                                              <p:pRg st="1" end="1"/>
                                            </p:txEl>
                                          </p:spTgt>
                                        </p:tgtEl>
                                      </p:cBhvr>
                                    </p:animEffect>
                                  </p:childTnLst>
                                </p:cTn>
                              </p:par>
                            </p:childTnLst>
                          </p:cTn>
                        </p:par>
                        <p:par>
                          <p:cTn id="12" fill="hold">
                            <p:stCondLst>
                              <p:cond delay="500"/>
                            </p:stCondLst>
                            <p:childTnLst>
                              <p:par>
                                <p:cTn id="13" presetID="18" presetClass="entr" presetSubtype="6"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strips(downRight)">
                                      <p:cBhvr>
                                        <p:cTn id="15" dur="500"/>
                                        <p:tgtEl>
                                          <p:spTgt spid="12">
                                            <p:txEl>
                                              <p:pRg st="2" end="2"/>
                                            </p:txEl>
                                          </p:spTgt>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strips(downRight)">
                                      <p:cBhvr>
                                        <p:cTn id="19" dur="500"/>
                                        <p:tgtEl>
                                          <p:spTgt spid="1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2"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16"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7"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51922" name="Rectangle 18"/>
          <p:cNvSpPr>
            <a:spLocks noChangeArrowheads="1"/>
          </p:cNvSpPr>
          <p:nvPr/>
        </p:nvSpPr>
        <p:spPr bwMode="auto">
          <a:xfrm>
            <a:off x="465137" y="1249846"/>
            <a:ext cx="9220199" cy="6254020"/>
          </a:xfrm>
          <a:prstGeom prst="rect">
            <a:avLst/>
          </a:prstGeom>
          <a:noFill/>
          <a:ln w="9525">
            <a:noFill/>
            <a:miter lim="800000"/>
            <a:headEnd/>
            <a:tailEnd/>
          </a:ln>
          <a:effectLst/>
        </p:spPr>
        <p:txBody>
          <a:bodyPr wrap="square" lIns="0" tIns="0" rIns="0" bIns="0">
            <a:spAutoFit/>
          </a:bodyPr>
          <a:lstStyle/>
          <a:p>
            <a:pPr marL="339725" lvl="1" indent="-339725" defTabSz="1014413" eaLnBrk="0" hangingPunct="0">
              <a:lnSpc>
                <a:spcPct val="120000"/>
              </a:lnSpc>
              <a:spcBef>
                <a:spcPts val="0"/>
              </a:spcBef>
              <a:spcAft>
                <a:spcPts val="600"/>
              </a:spcAft>
              <a:buClr>
                <a:srgbClr val="000066"/>
              </a:buClr>
              <a:buFont typeface="Wingdings" pitchFamily="2" charset="2"/>
              <a:buChar char="v"/>
              <a:defRPr/>
            </a:pPr>
            <a:r>
              <a:rPr lang="en-CA" altLang="ko-KR" sz="1600" b="1" kern="0" dirty="0" smtClean="0">
                <a:solidFill>
                  <a:srgbClr val="006600"/>
                </a:solidFill>
                <a:latin typeface="Garamond" pitchFamily="18" charset="0"/>
                <a:ea typeface="굴림" pitchFamily="50" charset="-127"/>
              </a:rPr>
              <a:t>Workshop</a:t>
            </a:r>
          </a:p>
          <a:p>
            <a:pPr marL="574675" lvl="1" indent="-234950" defTabSz="1014413" eaLnBrk="0" hangingPunct="0">
              <a:lnSpc>
                <a:spcPct val="120000"/>
              </a:lnSpc>
              <a:spcBef>
                <a:spcPts val="0"/>
              </a:spcBef>
              <a:spcAft>
                <a:spcPts val="1200"/>
              </a:spcAft>
              <a:buClr>
                <a:srgbClr val="000066"/>
              </a:buClr>
              <a:buFont typeface="Wingdings" pitchFamily="2" charset="2"/>
              <a:buChar char="w"/>
              <a:defRPr/>
            </a:pPr>
            <a:r>
              <a:rPr lang="en-CA" altLang="ko-KR" sz="1400" b="1" dirty="0" smtClean="0">
                <a:solidFill>
                  <a:srgbClr val="006600"/>
                </a:solidFill>
                <a:latin typeface="Garamond" pitchFamily="18" charset="0"/>
                <a:ea typeface="굴림" pitchFamily="50" charset="-127"/>
              </a:rPr>
              <a:t>To assess the reasonableness of audit objectives as well as the usefulness of the XBRL Audit Assistant</a:t>
            </a:r>
          </a:p>
          <a:p>
            <a:pPr marL="339725" lvl="1" indent="-339725" defTabSz="1014413" eaLnBrk="0" hangingPunct="0">
              <a:lnSpc>
                <a:spcPct val="120000"/>
              </a:lnSpc>
              <a:spcBef>
                <a:spcPts val="0"/>
              </a:spcBef>
              <a:spcAft>
                <a:spcPts val="600"/>
              </a:spcAft>
              <a:buClr>
                <a:srgbClr val="000066"/>
              </a:buClr>
              <a:buFont typeface="Wingdings" pitchFamily="2" charset="2"/>
              <a:buChar char="v"/>
              <a:defRPr/>
            </a:pPr>
            <a:r>
              <a:rPr lang="en-CA" altLang="ko-KR" sz="1600" b="1" kern="0" dirty="0" smtClean="0">
                <a:solidFill>
                  <a:srgbClr val="FF0066"/>
                </a:solidFill>
                <a:latin typeface="Garamond" pitchFamily="18" charset="0"/>
                <a:ea typeface="굴림" pitchFamily="50" charset="-127"/>
              </a:rPr>
              <a:t>Questionnaire</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333300"/>
                </a:solidFill>
                <a:latin typeface="Garamond" pitchFamily="18" charset="0"/>
                <a:ea typeface="굴림" pitchFamily="50" charset="-127"/>
              </a:rPr>
              <a:t>Developed to probe participants’ opinions regarding assurance on XBRL-Related Documents.</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003366"/>
                </a:solidFill>
                <a:latin typeface="Garamond" pitchFamily="18" charset="0"/>
                <a:ea typeface="굴림" pitchFamily="50" charset="-127"/>
              </a:rPr>
              <a:t>Consisted of four sections</a:t>
            </a:r>
          </a:p>
          <a:p>
            <a:pPr marL="796925" lvl="2" indent="-222250" defTabSz="1014413" eaLnBrk="0" hangingPunct="0">
              <a:lnSpc>
                <a:spcPct val="120000"/>
              </a:lnSpc>
              <a:spcBef>
                <a:spcPts val="0"/>
              </a:spcBef>
              <a:spcAft>
                <a:spcPts val="600"/>
              </a:spcAft>
              <a:buClr>
                <a:srgbClr val="000066"/>
              </a:buClr>
              <a:buFont typeface="Wingdings" pitchFamily="2" charset="2"/>
              <a:buChar char="§"/>
              <a:defRPr/>
            </a:pPr>
            <a:r>
              <a:rPr lang="en-CA" altLang="ko-KR" sz="1400" b="1" dirty="0" smtClean="0">
                <a:solidFill>
                  <a:srgbClr val="996633"/>
                </a:solidFill>
                <a:latin typeface="Garamond" pitchFamily="18" charset="0"/>
                <a:ea typeface="굴림" pitchFamily="50" charset="-127"/>
              </a:rPr>
              <a:t>To gather demographic information</a:t>
            </a:r>
          </a:p>
          <a:p>
            <a:pPr marL="796925" lvl="2" indent="-222250" defTabSz="1014413" eaLnBrk="0" hangingPunct="0">
              <a:lnSpc>
                <a:spcPct val="120000"/>
              </a:lnSpc>
              <a:spcBef>
                <a:spcPts val="0"/>
              </a:spcBef>
              <a:spcAft>
                <a:spcPts val="600"/>
              </a:spcAft>
              <a:buClr>
                <a:srgbClr val="000066"/>
              </a:buClr>
              <a:buFont typeface="Wingdings" pitchFamily="2" charset="2"/>
              <a:buChar char="§"/>
              <a:defRPr/>
            </a:pPr>
            <a:r>
              <a:rPr lang="en-CA" altLang="ko-KR" sz="1400" b="1" dirty="0" smtClean="0">
                <a:solidFill>
                  <a:srgbClr val="663300"/>
                </a:solidFill>
                <a:latin typeface="Garamond" pitchFamily="18" charset="0"/>
                <a:ea typeface="굴림" pitchFamily="50" charset="-127"/>
              </a:rPr>
              <a:t>To capture the participants’ XBRL knowledge as well as their previous experiences with XBRL</a:t>
            </a:r>
          </a:p>
          <a:p>
            <a:pPr marL="796925" lvl="2" indent="-222250" defTabSz="1014413" eaLnBrk="0" hangingPunct="0">
              <a:lnSpc>
                <a:spcPct val="120000"/>
              </a:lnSpc>
              <a:spcBef>
                <a:spcPts val="0"/>
              </a:spcBef>
              <a:spcAft>
                <a:spcPts val="600"/>
              </a:spcAft>
              <a:buClr>
                <a:srgbClr val="000066"/>
              </a:buClr>
              <a:buFont typeface="Wingdings" pitchFamily="2" charset="2"/>
              <a:buChar char="§"/>
              <a:defRPr/>
            </a:pPr>
            <a:r>
              <a:rPr lang="en-CA" altLang="ko-KR" sz="1400" b="1" dirty="0" smtClean="0">
                <a:solidFill>
                  <a:srgbClr val="CC0066"/>
                </a:solidFill>
                <a:latin typeface="Garamond" pitchFamily="18" charset="0"/>
                <a:ea typeface="굴림" pitchFamily="50" charset="-127"/>
              </a:rPr>
              <a:t>To measure the opinion about the audit objectives and audit tasks. </a:t>
            </a:r>
          </a:p>
          <a:p>
            <a:pPr marL="796925" lvl="2" indent="-222250" defTabSz="1014413" eaLnBrk="0" hangingPunct="0">
              <a:lnSpc>
                <a:spcPct val="120000"/>
              </a:lnSpc>
              <a:spcBef>
                <a:spcPts val="0"/>
              </a:spcBef>
              <a:spcAft>
                <a:spcPts val="1200"/>
              </a:spcAft>
              <a:buClr>
                <a:srgbClr val="000066"/>
              </a:buClr>
              <a:buFont typeface="Wingdings" pitchFamily="2" charset="2"/>
              <a:buChar char="§"/>
              <a:defRPr/>
            </a:pPr>
            <a:r>
              <a:rPr lang="en-CA" altLang="ko-KR" sz="1400" b="1" dirty="0" smtClean="0">
                <a:solidFill>
                  <a:srgbClr val="000099"/>
                </a:solidFill>
                <a:latin typeface="Garamond" pitchFamily="18" charset="0"/>
                <a:ea typeface="굴림" pitchFamily="50" charset="-127"/>
              </a:rPr>
              <a:t>To obtain the participants’ opinion about the computer assisted techniques (i.e., XBRL Audit Assistant) demonstrated in the workshop with respect to its potential to assist auditors in achieving the specified audit objectives effectively and efficiently.</a:t>
            </a:r>
          </a:p>
          <a:p>
            <a:pPr marL="339725" lvl="1" indent="-339725" defTabSz="1014413" eaLnBrk="0" hangingPunct="0">
              <a:lnSpc>
                <a:spcPct val="120000"/>
              </a:lnSpc>
              <a:spcBef>
                <a:spcPts val="0"/>
              </a:spcBef>
              <a:spcAft>
                <a:spcPts val="600"/>
              </a:spcAft>
              <a:buClr>
                <a:srgbClr val="000066"/>
              </a:buClr>
              <a:buFont typeface="Wingdings" pitchFamily="2" charset="2"/>
              <a:buChar char="v"/>
              <a:defRPr/>
            </a:pPr>
            <a:r>
              <a:rPr lang="en-CA" altLang="ko-KR" sz="1600" b="1" kern="0" dirty="0" smtClean="0">
                <a:solidFill>
                  <a:srgbClr val="CC3300"/>
                </a:solidFill>
                <a:latin typeface="Garamond" pitchFamily="18" charset="0"/>
                <a:ea typeface="굴림" pitchFamily="50" charset="-127"/>
              </a:rPr>
              <a:t>Participants</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9900CC"/>
                </a:solidFill>
                <a:latin typeface="Garamond" pitchFamily="18" charset="0"/>
                <a:ea typeface="굴림" pitchFamily="50" charset="-127"/>
              </a:rPr>
              <a:t>A total of 19 audit professionals participated in the workshop.</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9900CC"/>
                </a:solidFill>
                <a:latin typeface="Garamond" pitchFamily="18" charset="0"/>
                <a:ea typeface="굴림" pitchFamily="50" charset="-127"/>
              </a:rPr>
              <a:t>The majority of the participants (89.5%) were male. </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9900CC"/>
                </a:solidFill>
                <a:latin typeface="Garamond" pitchFamily="18" charset="0"/>
                <a:ea typeface="굴림" pitchFamily="50" charset="-127"/>
              </a:rPr>
              <a:t>On average, the participants had approximately 19 years of work experience and were employed in various industries.</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006666"/>
                </a:solidFill>
                <a:latin typeface="Garamond" pitchFamily="18" charset="0"/>
                <a:ea typeface="굴림" pitchFamily="50" charset="-127"/>
              </a:rPr>
              <a:t>The majority of the participants were working in IT-related areas (e.g., Information Systems Audit and Information Systems Security)</a:t>
            </a:r>
          </a:p>
          <a:p>
            <a:pPr marL="574675" lvl="1" indent="-234950" defTabSz="1014413" eaLnBrk="0" hangingPunct="0">
              <a:lnSpc>
                <a:spcPct val="120000"/>
              </a:lnSpc>
              <a:spcBef>
                <a:spcPts val="0"/>
              </a:spcBef>
              <a:spcAft>
                <a:spcPts val="600"/>
              </a:spcAft>
              <a:buClr>
                <a:srgbClr val="000066"/>
              </a:buClr>
              <a:buFont typeface="Wingdings" pitchFamily="2" charset="2"/>
              <a:buChar char="w"/>
              <a:defRPr/>
            </a:pPr>
            <a:r>
              <a:rPr lang="en-CA" altLang="ko-KR" sz="1400" b="1" dirty="0" smtClean="0">
                <a:solidFill>
                  <a:srgbClr val="006666"/>
                </a:solidFill>
                <a:latin typeface="Garamond" pitchFamily="18" charset="0"/>
                <a:ea typeface="굴림" pitchFamily="50" charset="-127"/>
              </a:rPr>
              <a:t>About 46% of the participants majored in Information systems, and about 32% had an accounting major.</a:t>
            </a:r>
          </a:p>
        </p:txBody>
      </p:sp>
      <p:sp>
        <p:nvSpPr>
          <p:cNvPr id="26" name="Rectangle 25"/>
          <p:cNvSpPr/>
          <p:nvPr/>
        </p:nvSpPr>
        <p:spPr>
          <a:xfrm>
            <a:off x="388937" y="-1"/>
            <a:ext cx="8801100" cy="1204120"/>
          </a:xfrm>
          <a:prstGeom prst="rect">
            <a:avLst/>
          </a:prstGeom>
          <a:noFill/>
        </p:spPr>
        <p:txBody>
          <a:bodyPr anchor="ctr"/>
          <a:lstStyle/>
          <a:p>
            <a:r>
              <a:rPr lang="en-CA" altLang="ko-KR" sz="4000" b="1" dirty="0" smtClean="0">
                <a:solidFill>
                  <a:srgbClr val="CC3300"/>
                </a:solidFill>
                <a:effectLst>
                  <a:outerShdw blurRad="38100" dist="38100" dir="2700000" algn="tl">
                    <a:srgbClr val="C0C0C0"/>
                  </a:outerShdw>
                </a:effectLst>
                <a:latin typeface="Garamond" pitchFamily="18" charset="0"/>
              </a:rPr>
              <a:t>PRELIMINARY EVALUATION</a:t>
            </a:r>
          </a:p>
          <a:p>
            <a:r>
              <a:rPr lang="en-CA" altLang="ko-KR" sz="3200" b="1" dirty="0" smtClean="0">
                <a:solidFill>
                  <a:srgbClr val="CC3300"/>
                </a:solidFill>
                <a:effectLst>
                  <a:outerShdw blurRad="38100" dist="38100" dir="2700000" algn="tl">
                    <a:srgbClr val="C0C0C0"/>
                  </a:outerShdw>
                </a:effectLst>
                <a:latin typeface="Garamond" pitchFamily="18" charset="0"/>
              </a:rPr>
              <a:t>WORKSHOP AND PARTICIPANTS</a:t>
            </a:r>
            <a:endParaRPr lang="en-US" altLang="ko-KR" sz="3200" b="1" dirty="0" smtClean="0">
              <a:solidFill>
                <a:srgbClr val="CC3300"/>
              </a:solidFill>
              <a:effectLst>
                <a:outerShdw blurRad="38100" dist="38100" dir="2700000" algn="tl">
                  <a:srgbClr val="C0C0C0"/>
                </a:outerShdw>
              </a:effectLst>
              <a:latin typeface="Garamond"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1922">
                                            <p:txEl>
                                              <p:pRg st="0" end="0"/>
                                            </p:txEl>
                                          </p:spTgt>
                                        </p:tgtEl>
                                        <p:attrNameLst>
                                          <p:attrName>style.visibility</p:attrName>
                                        </p:attrNameLst>
                                      </p:cBhvr>
                                      <p:to>
                                        <p:strVal val="visible"/>
                                      </p:to>
                                    </p:set>
                                    <p:animEffect transition="in" filter="wipe(left)">
                                      <p:cBhvr>
                                        <p:cTn id="11" dur="500"/>
                                        <p:tgtEl>
                                          <p:spTgt spid="25192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1922">
                                            <p:txEl>
                                              <p:pRg st="1" end="1"/>
                                            </p:txEl>
                                          </p:spTgt>
                                        </p:tgtEl>
                                        <p:attrNameLst>
                                          <p:attrName>style.visibility</p:attrName>
                                        </p:attrNameLst>
                                      </p:cBhvr>
                                      <p:to>
                                        <p:strVal val="visible"/>
                                      </p:to>
                                    </p:set>
                                    <p:animEffect transition="in" filter="wipe(left)">
                                      <p:cBhvr>
                                        <p:cTn id="15" dur="500"/>
                                        <p:tgtEl>
                                          <p:spTgt spid="2519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251922">
                                            <p:txEl>
                                              <p:pRg st="0" end="0"/>
                                            </p:txEl>
                                          </p:spTgt>
                                        </p:tgtEl>
                                        <p:attrNameLst>
                                          <p:attrName>style.opacity</p:attrName>
                                        </p:attrNameLst>
                                      </p:cBhvr>
                                      <p:to>
                                        <p:strVal val="0.25"/>
                                      </p:to>
                                    </p:set>
                                    <p:animEffect filter="image" prLst="opacity: 0.25">
                                      <p:cBhvr rctx="IE">
                                        <p:cTn id="20" dur="indefinite"/>
                                        <p:tgtEl>
                                          <p:spTgt spid="251922">
                                            <p:txEl>
                                              <p:pRg st="0" end="0"/>
                                            </p:txEl>
                                          </p:spTgt>
                                        </p:tgtEl>
                                      </p:cBhvr>
                                    </p:animEffect>
                                  </p:childTnLst>
                                </p:cTn>
                              </p:par>
                              <p:par>
                                <p:cTn id="21" presetID="9" presetClass="emph" presetSubtype="0" grpId="1" nodeType="withEffect">
                                  <p:stCondLst>
                                    <p:cond delay="0"/>
                                  </p:stCondLst>
                                  <p:childTnLst>
                                    <p:set>
                                      <p:cBhvr rctx="PPT">
                                        <p:cTn id="22" dur="indefinite"/>
                                        <p:tgtEl>
                                          <p:spTgt spid="251922">
                                            <p:txEl>
                                              <p:pRg st="1" end="1"/>
                                            </p:txEl>
                                          </p:spTgt>
                                        </p:tgtEl>
                                        <p:attrNameLst>
                                          <p:attrName>style.opacity</p:attrName>
                                        </p:attrNameLst>
                                      </p:cBhvr>
                                      <p:to>
                                        <p:strVal val="0.25"/>
                                      </p:to>
                                    </p:set>
                                    <p:animEffect filter="image" prLst="opacity: 0.25">
                                      <p:cBhvr rctx="IE">
                                        <p:cTn id="23" dur="indefinite"/>
                                        <p:tgtEl>
                                          <p:spTgt spid="251922">
                                            <p:txEl>
                                              <p:pRg st="1" end="1"/>
                                            </p:txEl>
                                          </p:spTgt>
                                        </p:tgtEl>
                                      </p:cBhvr>
                                    </p:animEffec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251922">
                                            <p:txEl>
                                              <p:pRg st="2" end="2"/>
                                            </p:txEl>
                                          </p:spTgt>
                                        </p:tgtEl>
                                        <p:attrNameLst>
                                          <p:attrName>style.visibility</p:attrName>
                                        </p:attrNameLst>
                                      </p:cBhvr>
                                      <p:to>
                                        <p:strVal val="visible"/>
                                      </p:to>
                                    </p:set>
                                    <p:animEffect transition="in" filter="wipe(left)">
                                      <p:cBhvr>
                                        <p:cTn id="27" dur="500"/>
                                        <p:tgtEl>
                                          <p:spTgt spid="251922">
                                            <p:txEl>
                                              <p:pRg st="2" end="2"/>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1922">
                                            <p:txEl>
                                              <p:pRg st="3" end="3"/>
                                            </p:txEl>
                                          </p:spTgt>
                                        </p:tgtEl>
                                        <p:attrNameLst>
                                          <p:attrName>style.visibility</p:attrName>
                                        </p:attrNameLst>
                                      </p:cBhvr>
                                      <p:to>
                                        <p:strVal val="visible"/>
                                      </p:to>
                                    </p:set>
                                    <p:animEffect transition="in" filter="wipe(left)">
                                      <p:cBhvr>
                                        <p:cTn id="31" dur="500"/>
                                        <p:tgtEl>
                                          <p:spTgt spid="25192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childTnLst>
                                    <p:set>
                                      <p:cBhvr rctx="PPT">
                                        <p:cTn id="35" dur="indefinite"/>
                                        <p:tgtEl>
                                          <p:spTgt spid="251922">
                                            <p:txEl>
                                              <p:pRg st="3" end="3"/>
                                            </p:txEl>
                                          </p:spTgt>
                                        </p:tgtEl>
                                        <p:attrNameLst>
                                          <p:attrName>style.opacity</p:attrName>
                                        </p:attrNameLst>
                                      </p:cBhvr>
                                      <p:to>
                                        <p:strVal val="0.25"/>
                                      </p:to>
                                    </p:set>
                                    <p:animEffect filter="image" prLst="opacity: 0.25">
                                      <p:cBhvr rctx="IE">
                                        <p:cTn id="36" dur="indefinite"/>
                                        <p:tgtEl>
                                          <p:spTgt spid="251922">
                                            <p:txEl>
                                              <p:pRg st="3" end="3"/>
                                            </p:txEl>
                                          </p:spTgt>
                                        </p:tgtEl>
                                      </p:cBhvr>
                                    </p:animEffec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251922">
                                            <p:txEl>
                                              <p:pRg st="4" end="4"/>
                                            </p:txEl>
                                          </p:spTgt>
                                        </p:tgtEl>
                                        <p:attrNameLst>
                                          <p:attrName>style.visibility</p:attrName>
                                        </p:attrNameLst>
                                      </p:cBhvr>
                                      <p:to>
                                        <p:strVal val="visible"/>
                                      </p:to>
                                    </p:set>
                                    <p:animEffect transition="in" filter="wipe(left)">
                                      <p:cBhvr>
                                        <p:cTn id="40" dur="500"/>
                                        <p:tgtEl>
                                          <p:spTgt spid="251922">
                                            <p:txEl>
                                              <p:pRg st="4" end="4"/>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51922">
                                            <p:txEl>
                                              <p:pRg st="5" end="5"/>
                                            </p:txEl>
                                          </p:spTgt>
                                        </p:tgtEl>
                                        <p:attrNameLst>
                                          <p:attrName>style.visibility</p:attrName>
                                        </p:attrNameLst>
                                      </p:cBhvr>
                                      <p:to>
                                        <p:strVal val="visible"/>
                                      </p:to>
                                    </p:set>
                                    <p:animEffect transition="in" filter="wipe(left)">
                                      <p:cBhvr>
                                        <p:cTn id="44" dur="500"/>
                                        <p:tgtEl>
                                          <p:spTgt spid="251922">
                                            <p:txEl>
                                              <p:pRg st="5" end="5"/>
                                            </p:tx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51922">
                                            <p:txEl>
                                              <p:pRg st="6" end="6"/>
                                            </p:txEl>
                                          </p:spTgt>
                                        </p:tgtEl>
                                        <p:attrNameLst>
                                          <p:attrName>style.visibility</p:attrName>
                                        </p:attrNameLst>
                                      </p:cBhvr>
                                      <p:to>
                                        <p:strVal val="visible"/>
                                      </p:to>
                                    </p:set>
                                    <p:animEffect transition="in" filter="wipe(left)">
                                      <p:cBhvr>
                                        <p:cTn id="48" dur="500"/>
                                        <p:tgtEl>
                                          <p:spTgt spid="25192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childTnLst>
                                    <p:set>
                                      <p:cBhvr rctx="PPT">
                                        <p:cTn id="52" dur="indefinite"/>
                                        <p:tgtEl>
                                          <p:spTgt spid="251922">
                                            <p:txEl>
                                              <p:pRg st="5" end="5"/>
                                            </p:txEl>
                                          </p:spTgt>
                                        </p:tgtEl>
                                        <p:attrNameLst>
                                          <p:attrName>style.opacity</p:attrName>
                                        </p:attrNameLst>
                                      </p:cBhvr>
                                      <p:to>
                                        <p:strVal val="0.25"/>
                                      </p:to>
                                    </p:set>
                                    <p:animEffect filter="image" prLst="opacity: 0.25">
                                      <p:cBhvr rctx="IE">
                                        <p:cTn id="53" dur="indefinite"/>
                                        <p:tgtEl>
                                          <p:spTgt spid="251922">
                                            <p:txEl>
                                              <p:pRg st="5" end="5"/>
                                            </p:txEl>
                                          </p:spTgt>
                                        </p:tgtEl>
                                      </p:cBhvr>
                                    </p:animEffect>
                                  </p:childTnLst>
                                </p:cTn>
                              </p:par>
                              <p:par>
                                <p:cTn id="54" presetID="9" presetClass="emph" presetSubtype="0" grpId="1" nodeType="withEffect">
                                  <p:stCondLst>
                                    <p:cond delay="0"/>
                                  </p:stCondLst>
                                  <p:childTnLst>
                                    <p:set>
                                      <p:cBhvr rctx="PPT">
                                        <p:cTn id="55" dur="indefinite"/>
                                        <p:tgtEl>
                                          <p:spTgt spid="251922">
                                            <p:txEl>
                                              <p:pRg st="6" end="6"/>
                                            </p:txEl>
                                          </p:spTgt>
                                        </p:tgtEl>
                                        <p:attrNameLst>
                                          <p:attrName>style.opacity</p:attrName>
                                        </p:attrNameLst>
                                      </p:cBhvr>
                                      <p:to>
                                        <p:strVal val="0.25"/>
                                      </p:to>
                                    </p:set>
                                    <p:animEffect filter="image" prLst="opacity: 0.25">
                                      <p:cBhvr rctx="IE">
                                        <p:cTn id="56" dur="indefinite"/>
                                        <p:tgtEl>
                                          <p:spTgt spid="251922">
                                            <p:txEl>
                                              <p:pRg st="6" end="6"/>
                                            </p:txEl>
                                          </p:spTgt>
                                        </p:tgtEl>
                                      </p:cBhvr>
                                    </p:animEffect>
                                  </p:childTnLst>
                                </p:cTn>
                              </p:par>
                            </p:childTnLst>
                          </p:cTn>
                        </p:par>
                        <p:par>
                          <p:cTn id="57" fill="hold">
                            <p:stCondLst>
                              <p:cond delay="0"/>
                            </p:stCondLst>
                            <p:childTnLst>
                              <p:par>
                                <p:cTn id="58" presetID="22" presetClass="entr" presetSubtype="8" fill="hold" grpId="0" nodeType="afterEffect">
                                  <p:stCondLst>
                                    <p:cond delay="0"/>
                                  </p:stCondLst>
                                  <p:childTnLst>
                                    <p:set>
                                      <p:cBhvr>
                                        <p:cTn id="59" dur="1" fill="hold">
                                          <p:stCondLst>
                                            <p:cond delay="0"/>
                                          </p:stCondLst>
                                        </p:cTn>
                                        <p:tgtEl>
                                          <p:spTgt spid="251922">
                                            <p:txEl>
                                              <p:pRg st="7" end="7"/>
                                            </p:txEl>
                                          </p:spTgt>
                                        </p:tgtEl>
                                        <p:attrNameLst>
                                          <p:attrName>style.visibility</p:attrName>
                                        </p:attrNameLst>
                                      </p:cBhvr>
                                      <p:to>
                                        <p:strVal val="visible"/>
                                      </p:to>
                                    </p:set>
                                    <p:animEffect transition="in" filter="wipe(left)">
                                      <p:cBhvr>
                                        <p:cTn id="60" dur="500"/>
                                        <p:tgtEl>
                                          <p:spTgt spid="251922">
                                            <p:txEl>
                                              <p:pRg st="7" end="7"/>
                                            </p:tx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51922">
                                            <p:txEl>
                                              <p:pRg st="8" end="8"/>
                                            </p:txEl>
                                          </p:spTgt>
                                        </p:tgtEl>
                                        <p:attrNameLst>
                                          <p:attrName>style.visibility</p:attrName>
                                        </p:attrNameLst>
                                      </p:cBhvr>
                                      <p:to>
                                        <p:strVal val="visible"/>
                                      </p:to>
                                    </p:set>
                                    <p:animEffect transition="in" filter="wipe(left)">
                                      <p:cBhvr>
                                        <p:cTn id="64" dur="500"/>
                                        <p:tgtEl>
                                          <p:spTgt spid="251922">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grpId="1" nodeType="clickEffect">
                                  <p:stCondLst>
                                    <p:cond delay="0"/>
                                  </p:stCondLst>
                                  <p:childTnLst>
                                    <p:set>
                                      <p:cBhvr rctx="PPT">
                                        <p:cTn id="68" dur="indefinite"/>
                                        <p:tgtEl>
                                          <p:spTgt spid="251922">
                                            <p:txEl>
                                              <p:pRg st="2" end="2"/>
                                            </p:txEl>
                                          </p:spTgt>
                                        </p:tgtEl>
                                        <p:attrNameLst>
                                          <p:attrName>style.opacity</p:attrName>
                                        </p:attrNameLst>
                                      </p:cBhvr>
                                      <p:to>
                                        <p:strVal val="0.25"/>
                                      </p:to>
                                    </p:set>
                                    <p:animEffect filter="image" prLst="opacity: 0.25">
                                      <p:cBhvr rctx="IE">
                                        <p:cTn id="69" dur="indefinite"/>
                                        <p:tgtEl>
                                          <p:spTgt spid="251922">
                                            <p:txEl>
                                              <p:pRg st="2" end="2"/>
                                            </p:txEl>
                                          </p:spTgt>
                                        </p:tgtEl>
                                      </p:cBhvr>
                                    </p:animEffect>
                                  </p:childTnLst>
                                </p:cTn>
                              </p:par>
                              <p:par>
                                <p:cTn id="70" presetID="9" presetClass="emph" presetSubtype="0" grpId="1" nodeType="withEffect">
                                  <p:stCondLst>
                                    <p:cond delay="0"/>
                                  </p:stCondLst>
                                  <p:childTnLst>
                                    <p:set>
                                      <p:cBhvr rctx="PPT">
                                        <p:cTn id="71" dur="indefinite"/>
                                        <p:tgtEl>
                                          <p:spTgt spid="251922">
                                            <p:txEl>
                                              <p:pRg st="4" end="4"/>
                                            </p:txEl>
                                          </p:spTgt>
                                        </p:tgtEl>
                                        <p:attrNameLst>
                                          <p:attrName>style.opacity</p:attrName>
                                        </p:attrNameLst>
                                      </p:cBhvr>
                                      <p:to>
                                        <p:strVal val="0.25"/>
                                      </p:to>
                                    </p:set>
                                    <p:animEffect filter="image" prLst="opacity: 0.25">
                                      <p:cBhvr rctx="IE">
                                        <p:cTn id="72" dur="indefinite"/>
                                        <p:tgtEl>
                                          <p:spTgt spid="251922">
                                            <p:txEl>
                                              <p:pRg st="4" end="4"/>
                                            </p:txEl>
                                          </p:spTgt>
                                        </p:tgtEl>
                                      </p:cBhvr>
                                    </p:animEffect>
                                  </p:childTnLst>
                                </p:cTn>
                              </p:par>
                              <p:par>
                                <p:cTn id="73" presetID="9" presetClass="emph" presetSubtype="0" grpId="1" nodeType="withEffect">
                                  <p:stCondLst>
                                    <p:cond delay="0"/>
                                  </p:stCondLst>
                                  <p:childTnLst>
                                    <p:set>
                                      <p:cBhvr rctx="PPT">
                                        <p:cTn id="74" dur="indefinite"/>
                                        <p:tgtEl>
                                          <p:spTgt spid="251922">
                                            <p:txEl>
                                              <p:pRg st="7" end="7"/>
                                            </p:txEl>
                                          </p:spTgt>
                                        </p:tgtEl>
                                        <p:attrNameLst>
                                          <p:attrName>style.opacity</p:attrName>
                                        </p:attrNameLst>
                                      </p:cBhvr>
                                      <p:to>
                                        <p:strVal val="0.25"/>
                                      </p:to>
                                    </p:set>
                                    <p:animEffect filter="image" prLst="opacity: 0.25">
                                      <p:cBhvr rctx="IE">
                                        <p:cTn id="75" dur="indefinite"/>
                                        <p:tgtEl>
                                          <p:spTgt spid="251922">
                                            <p:txEl>
                                              <p:pRg st="7" end="7"/>
                                            </p:txEl>
                                          </p:spTgt>
                                        </p:tgtEl>
                                      </p:cBhvr>
                                    </p:animEffect>
                                  </p:childTnLst>
                                </p:cTn>
                              </p:par>
                              <p:par>
                                <p:cTn id="76" presetID="9" presetClass="emph" presetSubtype="0" grpId="1" nodeType="withEffect">
                                  <p:stCondLst>
                                    <p:cond delay="0"/>
                                  </p:stCondLst>
                                  <p:childTnLst>
                                    <p:set>
                                      <p:cBhvr rctx="PPT">
                                        <p:cTn id="77" dur="indefinite"/>
                                        <p:tgtEl>
                                          <p:spTgt spid="251922">
                                            <p:txEl>
                                              <p:pRg st="8" end="8"/>
                                            </p:txEl>
                                          </p:spTgt>
                                        </p:tgtEl>
                                        <p:attrNameLst>
                                          <p:attrName>style.opacity</p:attrName>
                                        </p:attrNameLst>
                                      </p:cBhvr>
                                      <p:to>
                                        <p:strVal val="0.25"/>
                                      </p:to>
                                    </p:set>
                                    <p:animEffect filter="image" prLst="opacity: 0.25">
                                      <p:cBhvr rctx="IE">
                                        <p:cTn id="78" dur="indefinite"/>
                                        <p:tgtEl>
                                          <p:spTgt spid="251922">
                                            <p:txEl>
                                              <p:pRg st="8" end="8"/>
                                            </p:tx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51922">
                                            <p:txEl>
                                              <p:pRg st="9" end="9"/>
                                            </p:txEl>
                                          </p:spTgt>
                                        </p:tgtEl>
                                        <p:attrNameLst>
                                          <p:attrName>style.visibility</p:attrName>
                                        </p:attrNameLst>
                                      </p:cBhvr>
                                      <p:to>
                                        <p:strVal val="visible"/>
                                      </p:to>
                                    </p:set>
                                    <p:animEffect transition="in" filter="wipe(left)">
                                      <p:cBhvr>
                                        <p:cTn id="81" dur="500"/>
                                        <p:tgtEl>
                                          <p:spTgt spid="251922">
                                            <p:txEl>
                                              <p:pRg st="9" end="9"/>
                                            </p:tx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51922">
                                            <p:txEl>
                                              <p:pRg st="10" end="10"/>
                                            </p:txEl>
                                          </p:spTgt>
                                        </p:tgtEl>
                                        <p:attrNameLst>
                                          <p:attrName>style.visibility</p:attrName>
                                        </p:attrNameLst>
                                      </p:cBhvr>
                                      <p:to>
                                        <p:strVal val="visible"/>
                                      </p:to>
                                    </p:set>
                                    <p:animEffect transition="in" filter="wipe(left)">
                                      <p:cBhvr>
                                        <p:cTn id="85" dur="500"/>
                                        <p:tgtEl>
                                          <p:spTgt spid="251922">
                                            <p:txEl>
                                              <p:pRg st="10" end="10"/>
                                            </p:tx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251922">
                                            <p:txEl>
                                              <p:pRg st="11" end="11"/>
                                            </p:txEl>
                                          </p:spTgt>
                                        </p:tgtEl>
                                        <p:attrNameLst>
                                          <p:attrName>style.visibility</p:attrName>
                                        </p:attrNameLst>
                                      </p:cBhvr>
                                      <p:to>
                                        <p:strVal val="visible"/>
                                      </p:to>
                                    </p:set>
                                    <p:animEffect transition="in" filter="wipe(left)">
                                      <p:cBhvr>
                                        <p:cTn id="89" dur="500"/>
                                        <p:tgtEl>
                                          <p:spTgt spid="251922">
                                            <p:txEl>
                                              <p:pRg st="11" end="11"/>
                                            </p:txEl>
                                          </p:spTgt>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51922">
                                            <p:txEl>
                                              <p:pRg st="12" end="12"/>
                                            </p:txEl>
                                          </p:spTgt>
                                        </p:tgtEl>
                                        <p:attrNameLst>
                                          <p:attrName>style.visibility</p:attrName>
                                        </p:attrNameLst>
                                      </p:cBhvr>
                                      <p:to>
                                        <p:strVal val="visible"/>
                                      </p:to>
                                    </p:set>
                                    <p:animEffect transition="in" filter="wipe(left)">
                                      <p:cBhvr>
                                        <p:cTn id="93" dur="500"/>
                                        <p:tgtEl>
                                          <p:spTgt spid="251922">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mph" presetSubtype="0" grpId="1" nodeType="clickEffect">
                                  <p:stCondLst>
                                    <p:cond delay="0"/>
                                  </p:stCondLst>
                                  <p:childTnLst>
                                    <p:set>
                                      <p:cBhvr rctx="PPT">
                                        <p:cTn id="97" dur="indefinite"/>
                                        <p:tgtEl>
                                          <p:spTgt spid="251922">
                                            <p:txEl>
                                              <p:pRg st="10" end="10"/>
                                            </p:txEl>
                                          </p:spTgt>
                                        </p:tgtEl>
                                        <p:attrNameLst>
                                          <p:attrName>style.opacity</p:attrName>
                                        </p:attrNameLst>
                                      </p:cBhvr>
                                      <p:to>
                                        <p:strVal val="0.25"/>
                                      </p:to>
                                    </p:set>
                                    <p:animEffect filter="image" prLst="opacity: 0.25">
                                      <p:cBhvr rctx="IE">
                                        <p:cTn id="98" dur="indefinite"/>
                                        <p:tgtEl>
                                          <p:spTgt spid="251922">
                                            <p:txEl>
                                              <p:pRg st="10" end="10"/>
                                            </p:txEl>
                                          </p:spTgt>
                                        </p:tgtEl>
                                      </p:cBhvr>
                                    </p:animEffect>
                                  </p:childTnLst>
                                </p:cTn>
                              </p:par>
                              <p:par>
                                <p:cTn id="99" presetID="9" presetClass="emph" presetSubtype="0" grpId="1" nodeType="withEffect">
                                  <p:stCondLst>
                                    <p:cond delay="0"/>
                                  </p:stCondLst>
                                  <p:childTnLst>
                                    <p:set>
                                      <p:cBhvr rctx="PPT">
                                        <p:cTn id="100" dur="indefinite"/>
                                        <p:tgtEl>
                                          <p:spTgt spid="251922">
                                            <p:txEl>
                                              <p:pRg st="11" end="11"/>
                                            </p:txEl>
                                          </p:spTgt>
                                        </p:tgtEl>
                                        <p:attrNameLst>
                                          <p:attrName>style.opacity</p:attrName>
                                        </p:attrNameLst>
                                      </p:cBhvr>
                                      <p:to>
                                        <p:strVal val="0.25"/>
                                      </p:to>
                                    </p:set>
                                    <p:animEffect filter="image" prLst="opacity: 0.25">
                                      <p:cBhvr rctx="IE">
                                        <p:cTn id="101" dur="indefinite"/>
                                        <p:tgtEl>
                                          <p:spTgt spid="251922">
                                            <p:txEl>
                                              <p:pRg st="11" end="11"/>
                                            </p:txEl>
                                          </p:spTgt>
                                        </p:tgtEl>
                                      </p:cBhvr>
                                    </p:animEffect>
                                  </p:childTnLst>
                                </p:cTn>
                              </p:par>
                              <p:par>
                                <p:cTn id="102" presetID="9" presetClass="emph" presetSubtype="0" grpId="1" nodeType="withEffect">
                                  <p:stCondLst>
                                    <p:cond delay="0"/>
                                  </p:stCondLst>
                                  <p:childTnLst>
                                    <p:set>
                                      <p:cBhvr rctx="PPT">
                                        <p:cTn id="103" dur="indefinite"/>
                                        <p:tgtEl>
                                          <p:spTgt spid="251922">
                                            <p:txEl>
                                              <p:pRg st="12" end="12"/>
                                            </p:txEl>
                                          </p:spTgt>
                                        </p:tgtEl>
                                        <p:attrNameLst>
                                          <p:attrName>style.opacity</p:attrName>
                                        </p:attrNameLst>
                                      </p:cBhvr>
                                      <p:to>
                                        <p:strVal val="0.25"/>
                                      </p:to>
                                    </p:set>
                                    <p:animEffect filter="image" prLst="opacity: 0.25">
                                      <p:cBhvr rctx="IE">
                                        <p:cTn id="104" dur="indefinite"/>
                                        <p:tgtEl>
                                          <p:spTgt spid="251922">
                                            <p:txEl>
                                              <p:pRg st="12" end="12"/>
                                            </p:txEl>
                                          </p:spTgt>
                                        </p:tgtEl>
                                      </p:cBhvr>
                                    </p:animEffect>
                                  </p:childTnLst>
                                </p:cTn>
                              </p:par>
                            </p:childTnLst>
                          </p:cTn>
                        </p:par>
                        <p:par>
                          <p:cTn id="105" fill="hold">
                            <p:stCondLst>
                              <p:cond delay="0"/>
                            </p:stCondLst>
                            <p:childTnLst>
                              <p:par>
                                <p:cTn id="106" presetID="22" presetClass="entr" presetSubtype="8" fill="hold" grpId="0" nodeType="afterEffect">
                                  <p:stCondLst>
                                    <p:cond delay="0"/>
                                  </p:stCondLst>
                                  <p:childTnLst>
                                    <p:set>
                                      <p:cBhvr>
                                        <p:cTn id="107" dur="1" fill="hold">
                                          <p:stCondLst>
                                            <p:cond delay="0"/>
                                          </p:stCondLst>
                                        </p:cTn>
                                        <p:tgtEl>
                                          <p:spTgt spid="251922">
                                            <p:txEl>
                                              <p:pRg st="13" end="13"/>
                                            </p:txEl>
                                          </p:spTgt>
                                        </p:tgtEl>
                                        <p:attrNameLst>
                                          <p:attrName>style.visibility</p:attrName>
                                        </p:attrNameLst>
                                      </p:cBhvr>
                                      <p:to>
                                        <p:strVal val="visible"/>
                                      </p:to>
                                    </p:set>
                                    <p:animEffect transition="in" filter="wipe(left)">
                                      <p:cBhvr>
                                        <p:cTn id="108" dur="500"/>
                                        <p:tgtEl>
                                          <p:spTgt spid="251922">
                                            <p:txEl>
                                              <p:pRg st="13" end="13"/>
                                            </p:txEl>
                                          </p:spTgt>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51922">
                                            <p:txEl>
                                              <p:pRg st="14" end="14"/>
                                            </p:txEl>
                                          </p:spTgt>
                                        </p:tgtEl>
                                        <p:attrNameLst>
                                          <p:attrName>style.visibility</p:attrName>
                                        </p:attrNameLst>
                                      </p:cBhvr>
                                      <p:to>
                                        <p:strVal val="visible"/>
                                      </p:to>
                                    </p:set>
                                    <p:animEffect transition="in" filter="wipe(left)">
                                      <p:cBhvr>
                                        <p:cTn id="112" dur="500"/>
                                        <p:tgtEl>
                                          <p:spTgt spid="25192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2" grpId="0" uiExpand="1" build="p"/>
      <p:bldP spid="251922" grpId="1"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16"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7"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51922" name="Rectangle 18"/>
          <p:cNvSpPr>
            <a:spLocks noChangeArrowheads="1"/>
          </p:cNvSpPr>
          <p:nvPr/>
        </p:nvSpPr>
        <p:spPr bwMode="auto">
          <a:xfrm>
            <a:off x="465137" y="1291576"/>
            <a:ext cx="9220199" cy="6084743"/>
          </a:xfrm>
          <a:prstGeom prst="rect">
            <a:avLst/>
          </a:prstGeom>
          <a:noFill/>
          <a:ln w="9525">
            <a:noFill/>
            <a:miter lim="800000"/>
            <a:headEnd/>
            <a:tailEnd/>
          </a:ln>
          <a:effectLst/>
        </p:spPr>
        <p:txBody>
          <a:bodyPr wrap="square" lIns="0" tIns="0" rIns="0" bIns="0">
            <a:spAutoFit/>
          </a:bodyPr>
          <a:lstStyle/>
          <a:p>
            <a:pPr marL="339725" lvl="1" indent="-339725" defTabSz="1014413" eaLnBrk="0" hangingPunct="0">
              <a:lnSpc>
                <a:spcPct val="130000"/>
              </a:lnSpc>
              <a:spcBef>
                <a:spcPts val="0"/>
              </a:spcBef>
              <a:spcAft>
                <a:spcPts val="600"/>
              </a:spcAft>
              <a:buClr>
                <a:srgbClr val="000066"/>
              </a:buClr>
              <a:buFont typeface="Wingdings" pitchFamily="2" charset="2"/>
              <a:buChar char="v"/>
              <a:defRPr/>
            </a:pPr>
            <a:r>
              <a:rPr lang="en-CA" altLang="ko-KR" sz="1600" b="1" kern="0" dirty="0" smtClean="0">
                <a:solidFill>
                  <a:srgbClr val="9900CC"/>
                </a:solidFill>
                <a:latin typeface="Garamond" pitchFamily="18" charset="0"/>
                <a:ea typeface="굴림" pitchFamily="50" charset="-127"/>
              </a:rPr>
              <a:t>Prior experiences</a:t>
            </a: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996600"/>
                </a:solidFill>
                <a:latin typeface="Garamond" pitchFamily="18" charset="0"/>
                <a:ea typeface="굴림" pitchFamily="50" charset="-127"/>
              </a:rPr>
              <a:t>Only one participant did not have previous experience with computer-assisted </a:t>
            </a:r>
            <a:r>
              <a:rPr lang="en-CA" altLang="ko-KR" sz="1400" b="1" dirty="0" smtClean="0">
                <a:solidFill>
                  <a:srgbClr val="996600"/>
                </a:solidFill>
                <a:latin typeface="Garamond" pitchFamily="18" charset="0"/>
                <a:ea typeface="굴림" pitchFamily="50" charset="-127"/>
              </a:rPr>
              <a:t>auditing. </a:t>
            </a:r>
            <a:endParaRPr lang="en-CA" altLang="ko-KR" sz="1400" b="1" dirty="0" smtClean="0">
              <a:solidFill>
                <a:srgbClr val="996600"/>
              </a:solidFill>
              <a:latin typeface="Garamond" pitchFamily="18" charset="0"/>
              <a:ea typeface="굴림" pitchFamily="50" charset="-127"/>
            </a:endParaRP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000000"/>
                </a:solidFill>
                <a:latin typeface="Garamond" pitchFamily="18" charset="0"/>
                <a:ea typeface="굴림" pitchFamily="50" charset="-127"/>
              </a:rPr>
              <a:t>15 participants (approximately 79%) had previous experience with XBRL.</a:t>
            </a:r>
          </a:p>
          <a:p>
            <a:pPr marL="574675" lvl="1" indent="-234950" defTabSz="1014413" eaLnBrk="0" hangingPunct="0">
              <a:lnSpc>
                <a:spcPct val="130000"/>
              </a:lnSpc>
              <a:spcBef>
                <a:spcPts val="0"/>
              </a:spcBef>
              <a:spcAft>
                <a:spcPts val="1200"/>
              </a:spcAft>
              <a:buClr>
                <a:srgbClr val="000066"/>
              </a:buClr>
              <a:buFont typeface="Wingdings" pitchFamily="2" charset="2"/>
              <a:buChar char="w"/>
              <a:defRPr/>
            </a:pPr>
            <a:r>
              <a:rPr lang="en-CA" altLang="ko-KR" sz="1400" b="1" dirty="0" smtClean="0">
                <a:solidFill>
                  <a:srgbClr val="000000"/>
                </a:solidFill>
                <a:latin typeface="Garamond" pitchFamily="18" charset="0"/>
                <a:ea typeface="굴림" pitchFamily="50" charset="-127"/>
              </a:rPr>
              <a:t>Only four participants (21.1%) had prepared an XBRL document. </a:t>
            </a:r>
          </a:p>
          <a:p>
            <a:pPr marL="339725" lvl="1" indent="-339725" defTabSz="1014413" eaLnBrk="0" hangingPunct="0">
              <a:lnSpc>
                <a:spcPct val="130000"/>
              </a:lnSpc>
              <a:spcBef>
                <a:spcPts val="0"/>
              </a:spcBef>
              <a:spcAft>
                <a:spcPts val="600"/>
              </a:spcAft>
              <a:buClr>
                <a:srgbClr val="000066"/>
              </a:buClr>
              <a:buFont typeface="Wingdings" pitchFamily="2" charset="2"/>
              <a:buChar char="v"/>
              <a:defRPr/>
            </a:pPr>
            <a:r>
              <a:rPr lang="en-CA" altLang="ko-KR" sz="1600" b="1" kern="0" dirty="0" smtClean="0">
                <a:solidFill>
                  <a:srgbClr val="0000FF"/>
                </a:solidFill>
                <a:latin typeface="Garamond" pitchFamily="18" charset="0"/>
                <a:ea typeface="굴림" pitchFamily="50" charset="-127"/>
              </a:rPr>
              <a:t>Knowledge</a:t>
            </a: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006600"/>
                </a:solidFill>
                <a:latin typeface="Garamond" pitchFamily="18" charset="0"/>
                <a:ea typeface="굴림" pitchFamily="50" charset="-127"/>
              </a:rPr>
              <a:t>Most of the participants believed that they did not have the necessary knowledge with respect to XBRL.</a:t>
            </a: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9900CC"/>
                </a:solidFill>
                <a:latin typeface="Garamond" pitchFamily="18" charset="0"/>
                <a:ea typeface="굴림" pitchFamily="50" charset="-127"/>
              </a:rPr>
              <a:t>The respondents believed that they did not have current knowledge about how to achieve audit objectives in connection with XBRL documents.</a:t>
            </a:r>
          </a:p>
          <a:p>
            <a:pPr marL="574675" lvl="1" indent="-234950" defTabSz="1014413" eaLnBrk="0" hangingPunct="0">
              <a:lnSpc>
                <a:spcPct val="130000"/>
              </a:lnSpc>
              <a:spcBef>
                <a:spcPts val="0"/>
              </a:spcBef>
              <a:spcAft>
                <a:spcPts val="1200"/>
              </a:spcAft>
              <a:buClr>
                <a:srgbClr val="000066"/>
              </a:buClr>
              <a:buFont typeface="Wingdings" pitchFamily="2" charset="2"/>
              <a:buChar char="w"/>
              <a:defRPr/>
            </a:pPr>
            <a:r>
              <a:rPr lang="en-CA" altLang="ko-KR" sz="1400" b="1" dirty="0" smtClean="0">
                <a:solidFill>
                  <a:srgbClr val="003366"/>
                </a:solidFill>
                <a:latin typeface="Garamond" pitchFamily="18" charset="0"/>
                <a:ea typeface="굴림" pitchFamily="50" charset="-127"/>
              </a:rPr>
              <a:t>Most participants did not have confidence in their current knowledge about how to complete the 21 XBRL-related audit tasks.</a:t>
            </a:r>
          </a:p>
          <a:p>
            <a:pPr marL="339725" lvl="1" indent="-339725" defTabSz="1014413" eaLnBrk="0" hangingPunct="0">
              <a:lnSpc>
                <a:spcPct val="130000"/>
              </a:lnSpc>
              <a:spcBef>
                <a:spcPts val="0"/>
              </a:spcBef>
              <a:spcAft>
                <a:spcPts val="600"/>
              </a:spcAft>
              <a:buClr>
                <a:srgbClr val="000066"/>
              </a:buClr>
              <a:buFont typeface="Wingdings" pitchFamily="2" charset="2"/>
              <a:buChar char="v"/>
              <a:defRPr/>
            </a:pPr>
            <a:r>
              <a:rPr lang="en-CA" altLang="ko-KR" sz="1600" b="1" kern="0" dirty="0" smtClean="0">
                <a:solidFill>
                  <a:srgbClr val="CC0000"/>
                </a:solidFill>
                <a:latin typeface="Garamond" pitchFamily="18" charset="0"/>
                <a:ea typeface="굴림" pitchFamily="50" charset="-127"/>
              </a:rPr>
              <a:t>Usefulness of the computer assisted techniques</a:t>
            </a: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6600CC"/>
                </a:solidFill>
                <a:latin typeface="Garamond" pitchFamily="18" charset="0"/>
                <a:ea typeface="굴림" pitchFamily="50" charset="-127"/>
              </a:rPr>
              <a:t>The participants believed that a CAAT (i.e., XBRL Audit Assistant) is needed for most of the audit tasks identified (more than 50% of the participants said ‘Yes.’) except for audit task No. 1 (33%).</a:t>
            </a:r>
            <a:r>
              <a:rPr lang="en-CA" altLang="ko-KR" sz="1400" b="1" dirty="0" smtClean="0">
                <a:solidFill>
                  <a:srgbClr val="333300"/>
                </a:solidFill>
                <a:latin typeface="Garamond" pitchFamily="18" charset="0"/>
                <a:ea typeface="굴림" pitchFamily="50" charset="-127"/>
              </a:rPr>
              <a:t/>
            </a:r>
            <a:br>
              <a:rPr lang="en-CA" altLang="ko-KR" sz="1400" b="1" dirty="0" smtClean="0">
                <a:solidFill>
                  <a:srgbClr val="333300"/>
                </a:solidFill>
                <a:latin typeface="Garamond" pitchFamily="18" charset="0"/>
                <a:ea typeface="굴림" pitchFamily="50" charset="-127"/>
              </a:rPr>
            </a:br>
            <a:r>
              <a:rPr lang="en-CA" altLang="ko-KR" sz="1400" b="1" dirty="0" smtClean="0">
                <a:solidFill>
                  <a:srgbClr val="333300"/>
                </a:solidFill>
                <a:latin typeface="Garamond" pitchFamily="18" charset="0"/>
                <a:ea typeface="굴림" pitchFamily="50" charset="-127"/>
              </a:rPr>
              <a:t>(No. 1 : The auditor should evaluate whether any company extensions of the taxonomy are consistent with applicable legislative or regulatory requirements and XBRL specifications.)</a:t>
            </a:r>
          </a:p>
          <a:p>
            <a:pPr marL="574675" lvl="1" indent="-234950" defTabSz="1014413" eaLnBrk="0" hangingPunct="0">
              <a:lnSpc>
                <a:spcPct val="130000"/>
              </a:lnSpc>
              <a:spcBef>
                <a:spcPts val="0"/>
              </a:spcBef>
              <a:spcAft>
                <a:spcPts val="600"/>
              </a:spcAft>
              <a:buClr>
                <a:srgbClr val="000066"/>
              </a:buClr>
              <a:buFont typeface="Wingdings" pitchFamily="2" charset="2"/>
              <a:buChar char="w"/>
              <a:defRPr/>
            </a:pPr>
            <a:r>
              <a:rPr lang="en-CA" altLang="ko-KR" sz="1400" b="1" dirty="0" smtClean="0">
                <a:solidFill>
                  <a:srgbClr val="993366"/>
                </a:solidFill>
                <a:latin typeface="Garamond" pitchFamily="18" charset="0"/>
                <a:ea typeface="굴림" pitchFamily="50" charset="-127"/>
              </a:rPr>
              <a:t>The participants considered that a CAAT would be the most effective and efficient for 20 audit tasks (more than 70% of the participants said ‘Yes’ for effectiveness and efficiency) except for audit task No. 1 (44% for effectiveness and efficiency).</a:t>
            </a:r>
            <a:endParaRPr lang="en-US" altLang="ko-KR" sz="1400" b="1" dirty="0" smtClean="0">
              <a:solidFill>
                <a:srgbClr val="993366"/>
              </a:solidFill>
              <a:latin typeface="Garamond" pitchFamily="18" charset="0"/>
              <a:ea typeface="굴림" pitchFamily="50" charset="-127"/>
            </a:endParaRPr>
          </a:p>
        </p:txBody>
      </p:sp>
      <p:sp>
        <p:nvSpPr>
          <p:cNvPr id="26" name="Rectangle 25"/>
          <p:cNvSpPr/>
          <p:nvPr/>
        </p:nvSpPr>
        <p:spPr>
          <a:xfrm>
            <a:off x="388937" y="-1"/>
            <a:ext cx="8801100" cy="1204120"/>
          </a:xfrm>
          <a:prstGeom prst="rect">
            <a:avLst/>
          </a:prstGeom>
          <a:noFill/>
        </p:spPr>
        <p:txBody>
          <a:bodyPr anchor="ctr"/>
          <a:lstStyle/>
          <a:p>
            <a:r>
              <a:rPr lang="en-CA" altLang="ko-KR" sz="4000" b="1" dirty="0" smtClean="0">
                <a:solidFill>
                  <a:srgbClr val="CC3300"/>
                </a:solidFill>
                <a:effectLst>
                  <a:outerShdw blurRad="38100" dist="38100" dir="2700000" algn="tl">
                    <a:srgbClr val="C0C0C0"/>
                  </a:outerShdw>
                </a:effectLst>
                <a:latin typeface="Garamond" pitchFamily="18" charset="0"/>
              </a:rPr>
              <a:t>PRELIMINARY EVALUATION </a:t>
            </a:r>
            <a:r>
              <a:rPr lang="en-CA" altLang="ko-KR" sz="3200" b="1" dirty="0" smtClean="0">
                <a:solidFill>
                  <a:srgbClr val="CC3300"/>
                </a:solidFill>
                <a:effectLst>
                  <a:outerShdw blurRad="38100" dist="38100" dir="2700000" algn="tl">
                    <a:srgbClr val="C0C0C0"/>
                  </a:outerShdw>
                </a:effectLst>
                <a:latin typeface="Garamond" pitchFamily="18" charset="0"/>
              </a:rPr>
              <a:t>RESULTS</a:t>
            </a:r>
            <a:endParaRPr lang="en-US" altLang="ko-KR" sz="3200" b="1" dirty="0" smtClean="0">
              <a:solidFill>
                <a:srgbClr val="CC3300"/>
              </a:solidFill>
              <a:effectLst>
                <a:outerShdw blurRad="38100" dist="38100" dir="2700000" algn="tl">
                  <a:srgbClr val="C0C0C0"/>
                </a:outerShdw>
              </a:effectLst>
              <a:latin typeface="Garamond"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1922">
                                            <p:txEl>
                                              <p:pRg st="0" end="0"/>
                                            </p:txEl>
                                          </p:spTgt>
                                        </p:tgtEl>
                                        <p:attrNameLst>
                                          <p:attrName>style.visibility</p:attrName>
                                        </p:attrNameLst>
                                      </p:cBhvr>
                                      <p:to>
                                        <p:strVal val="visible"/>
                                      </p:to>
                                    </p:set>
                                    <p:animEffect transition="in" filter="strips(downRight)">
                                      <p:cBhvr>
                                        <p:cTn id="11" dur="500"/>
                                        <p:tgtEl>
                                          <p:spTgt spid="251922">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51922">
                                            <p:txEl>
                                              <p:pRg st="1" end="1"/>
                                            </p:txEl>
                                          </p:spTgt>
                                        </p:tgtEl>
                                        <p:attrNameLst>
                                          <p:attrName>style.visibility</p:attrName>
                                        </p:attrNameLst>
                                      </p:cBhvr>
                                      <p:to>
                                        <p:strVal val="visible"/>
                                      </p:to>
                                    </p:set>
                                    <p:animEffect transition="in" filter="strips(downRight)">
                                      <p:cBhvr>
                                        <p:cTn id="15" dur="500"/>
                                        <p:tgtEl>
                                          <p:spTgt spid="2519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251922">
                                            <p:txEl>
                                              <p:pRg st="1" end="1"/>
                                            </p:txEl>
                                          </p:spTgt>
                                        </p:tgtEl>
                                        <p:attrNameLst>
                                          <p:attrName>style.opacity</p:attrName>
                                        </p:attrNameLst>
                                      </p:cBhvr>
                                      <p:to>
                                        <p:strVal val="0.25"/>
                                      </p:to>
                                    </p:set>
                                    <p:animEffect filter="image" prLst="opacity: 0.25">
                                      <p:cBhvr rctx="IE">
                                        <p:cTn id="20" dur="indefinite"/>
                                        <p:tgtEl>
                                          <p:spTgt spid="251922">
                                            <p:txEl>
                                              <p:pRg st="1" end="1"/>
                                            </p:txEl>
                                          </p:spTgt>
                                        </p:tgtEl>
                                      </p:cBhvr>
                                    </p:animEffect>
                                  </p:childTnLst>
                                </p:cTn>
                              </p:par>
                            </p:childTnLst>
                          </p:cTn>
                        </p:par>
                        <p:par>
                          <p:cTn id="21" fill="hold">
                            <p:stCondLst>
                              <p:cond delay="0"/>
                            </p:stCondLst>
                            <p:childTnLst>
                              <p:par>
                                <p:cTn id="22" presetID="18" presetClass="entr" presetSubtype="6" fill="hold" grpId="0" nodeType="afterEffect">
                                  <p:stCondLst>
                                    <p:cond delay="0"/>
                                  </p:stCondLst>
                                  <p:childTnLst>
                                    <p:set>
                                      <p:cBhvr>
                                        <p:cTn id="23" dur="1" fill="hold">
                                          <p:stCondLst>
                                            <p:cond delay="0"/>
                                          </p:stCondLst>
                                        </p:cTn>
                                        <p:tgtEl>
                                          <p:spTgt spid="251922">
                                            <p:txEl>
                                              <p:pRg st="2" end="2"/>
                                            </p:txEl>
                                          </p:spTgt>
                                        </p:tgtEl>
                                        <p:attrNameLst>
                                          <p:attrName>style.visibility</p:attrName>
                                        </p:attrNameLst>
                                      </p:cBhvr>
                                      <p:to>
                                        <p:strVal val="visible"/>
                                      </p:to>
                                    </p:set>
                                    <p:animEffect transition="in" filter="strips(downRight)">
                                      <p:cBhvr>
                                        <p:cTn id="24" dur="500"/>
                                        <p:tgtEl>
                                          <p:spTgt spid="251922">
                                            <p:txEl>
                                              <p:pRg st="2" end="2"/>
                                            </p:txEl>
                                          </p:spTgt>
                                        </p:tgtEl>
                                      </p:cBhvr>
                                    </p:animEffect>
                                  </p:childTnLst>
                                </p:cTn>
                              </p:par>
                            </p:childTnLst>
                          </p:cTn>
                        </p:par>
                        <p:par>
                          <p:cTn id="25" fill="hold">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251922">
                                            <p:txEl>
                                              <p:pRg st="3" end="3"/>
                                            </p:txEl>
                                          </p:spTgt>
                                        </p:tgtEl>
                                        <p:attrNameLst>
                                          <p:attrName>style.visibility</p:attrName>
                                        </p:attrNameLst>
                                      </p:cBhvr>
                                      <p:to>
                                        <p:strVal val="visible"/>
                                      </p:to>
                                    </p:set>
                                    <p:animEffect transition="in" filter="strips(downRight)">
                                      <p:cBhvr>
                                        <p:cTn id="28" dur="500"/>
                                        <p:tgtEl>
                                          <p:spTgt spid="2519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rctx="PPT">
                                        <p:cTn id="32" dur="indefinite"/>
                                        <p:tgtEl>
                                          <p:spTgt spid="251922">
                                            <p:txEl>
                                              <p:pRg st="0" end="0"/>
                                            </p:txEl>
                                          </p:spTgt>
                                        </p:tgtEl>
                                        <p:attrNameLst>
                                          <p:attrName>style.opacity</p:attrName>
                                        </p:attrNameLst>
                                      </p:cBhvr>
                                      <p:to>
                                        <p:strVal val="0.25"/>
                                      </p:to>
                                    </p:set>
                                    <p:animEffect filter="image" prLst="opacity: 0.25">
                                      <p:cBhvr rctx="IE">
                                        <p:cTn id="33" dur="indefinite"/>
                                        <p:tgtEl>
                                          <p:spTgt spid="251922">
                                            <p:txEl>
                                              <p:pRg st="0" end="0"/>
                                            </p:txEl>
                                          </p:spTgt>
                                        </p:tgtEl>
                                      </p:cBhvr>
                                    </p:animEffect>
                                  </p:childTnLst>
                                </p:cTn>
                              </p:par>
                              <p:par>
                                <p:cTn id="34" presetID="9" presetClass="emph" presetSubtype="0" grpId="1" nodeType="withEffect">
                                  <p:stCondLst>
                                    <p:cond delay="0"/>
                                  </p:stCondLst>
                                  <p:childTnLst>
                                    <p:set>
                                      <p:cBhvr rctx="PPT">
                                        <p:cTn id="35" dur="indefinite"/>
                                        <p:tgtEl>
                                          <p:spTgt spid="251922">
                                            <p:txEl>
                                              <p:pRg st="2" end="2"/>
                                            </p:txEl>
                                          </p:spTgt>
                                        </p:tgtEl>
                                        <p:attrNameLst>
                                          <p:attrName>style.opacity</p:attrName>
                                        </p:attrNameLst>
                                      </p:cBhvr>
                                      <p:to>
                                        <p:strVal val="0.25"/>
                                      </p:to>
                                    </p:set>
                                    <p:animEffect filter="image" prLst="opacity: 0.25">
                                      <p:cBhvr rctx="IE">
                                        <p:cTn id="36" dur="indefinite"/>
                                        <p:tgtEl>
                                          <p:spTgt spid="251922">
                                            <p:txEl>
                                              <p:pRg st="2" end="2"/>
                                            </p:txEl>
                                          </p:spTgt>
                                        </p:tgtEl>
                                      </p:cBhvr>
                                    </p:animEffect>
                                  </p:childTnLst>
                                </p:cTn>
                              </p:par>
                              <p:par>
                                <p:cTn id="37" presetID="9" presetClass="emph" presetSubtype="0" grpId="1" nodeType="withEffect">
                                  <p:stCondLst>
                                    <p:cond delay="0"/>
                                  </p:stCondLst>
                                  <p:childTnLst>
                                    <p:set>
                                      <p:cBhvr rctx="PPT">
                                        <p:cTn id="38" dur="indefinite"/>
                                        <p:tgtEl>
                                          <p:spTgt spid="251922">
                                            <p:txEl>
                                              <p:pRg st="3" end="3"/>
                                            </p:txEl>
                                          </p:spTgt>
                                        </p:tgtEl>
                                        <p:attrNameLst>
                                          <p:attrName>style.opacity</p:attrName>
                                        </p:attrNameLst>
                                      </p:cBhvr>
                                      <p:to>
                                        <p:strVal val="0.25"/>
                                      </p:to>
                                    </p:set>
                                    <p:animEffect filter="image" prLst="opacity: 0.25">
                                      <p:cBhvr rctx="IE">
                                        <p:cTn id="39" dur="indefinite"/>
                                        <p:tgtEl>
                                          <p:spTgt spid="251922">
                                            <p:txEl>
                                              <p:pRg st="3" end="3"/>
                                            </p:txEl>
                                          </p:spTgt>
                                        </p:tgtEl>
                                      </p:cBhvr>
                                    </p:animEffect>
                                  </p:childTnLst>
                                </p:cTn>
                              </p:par>
                            </p:childTnLst>
                          </p:cTn>
                        </p:par>
                        <p:par>
                          <p:cTn id="40" fill="hold">
                            <p:stCondLst>
                              <p:cond delay="0"/>
                            </p:stCondLst>
                            <p:childTnLst>
                              <p:par>
                                <p:cTn id="41" presetID="18" presetClass="entr" presetSubtype="6" fill="hold" grpId="0" nodeType="afterEffect">
                                  <p:stCondLst>
                                    <p:cond delay="0"/>
                                  </p:stCondLst>
                                  <p:childTnLst>
                                    <p:set>
                                      <p:cBhvr>
                                        <p:cTn id="42" dur="1" fill="hold">
                                          <p:stCondLst>
                                            <p:cond delay="0"/>
                                          </p:stCondLst>
                                        </p:cTn>
                                        <p:tgtEl>
                                          <p:spTgt spid="251922">
                                            <p:txEl>
                                              <p:pRg st="4" end="4"/>
                                            </p:txEl>
                                          </p:spTgt>
                                        </p:tgtEl>
                                        <p:attrNameLst>
                                          <p:attrName>style.visibility</p:attrName>
                                        </p:attrNameLst>
                                      </p:cBhvr>
                                      <p:to>
                                        <p:strVal val="visible"/>
                                      </p:to>
                                    </p:set>
                                    <p:animEffect transition="in" filter="strips(downRight)">
                                      <p:cBhvr>
                                        <p:cTn id="43" dur="500"/>
                                        <p:tgtEl>
                                          <p:spTgt spid="251922">
                                            <p:txEl>
                                              <p:pRg st="4" end="4"/>
                                            </p:txEl>
                                          </p:spTgt>
                                        </p:tgtEl>
                                      </p:cBhvr>
                                    </p:animEffect>
                                  </p:childTnLst>
                                </p:cTn>
                              </p:par>
                            </p:childTnLst>
                          </p:cTn>
                        </p:par>
                        <p:par>
                          <p:cTn id="44" fill="hold">
                            <p:stCondLst>
                              <p:cond delay="500"/>
                            </p:stCondLst>
                            <p:childTnLst>
                              <p:par>
                                <p:cTn id="45" presetID="18" presetClass="entr" presetSubtype="6" fill="hold" grpId="0" nodeType="afterEffect">
                                  <p:stCondLst>
                                    <p:cond delay="0"/>
                                  </p:stCondLst>
                                  <p:childTnLst>
                                    <p:set>
                                      <p:cBhvr>
                                        <p:cTn id="46" dur="1" fill="hold">
                                          <p:stCondLst>
                                            <p:cond delay="0"/>
                                          </p:stCondLst>
                                        </p:cTn>
                                        <p:tgtEl>
                                          <p:spTgt spid="251922">
                                            <p:txEl>
                                              <p:pRg st="5" end="5"/>
                                            </p:txEl>
                                          </p:spTgt>
                                        </p:tgtEl>
                                        <p:attrNameLst>
                                          <p:attrName>style.visibility</p:attrName>
                                        </p:attrNameLst>
                                      </p:cBhvr>
                                      <p:to>
                                        <p:strVal val="visible"/>
                                      </p:to>
                                    </p:set>
                                    <p:animEffect transition="in" filter="strips(downRight)">
                                      <p:cBhvr>
                                        <p:cTn id="47" dur="500"/>
                                        <p:tgtEl>
                                          <p:spTgt spid="25192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1" nodeType="clickEffect">
                                  <p:stCondLst>
                                    <p:cond delay="0"/>
                                  </p:stCondLst>
                                  <p:childTnLst>
                                    <p:set>
                                      <p:cBhvr rctx="PPT">
                                        <p:cTn id="51" dur="indefinite"/>
                                        <p:tgtEl>
                                          <p:spTgt spid="251922">
                                            <p:txEl>
                                              <p:pRg st="5" end="5"/>
                                            </p:txEl>
                                          </p:spTgt>
                                        </p:tgtEl>
                                        <p:attrNameLst>
                                          <p:attrName>style.opacity</p:attrName>
                                        </p:attrNameLst>
                                      </p:cBhvr>
                                      <p:to>
                                        <p:strVal val="0.25"/>
                                      </p:to>
                                    </p:set>
                                    <p:animEffect filter="image" prLst="opacity: 0.25">
                                      <p:cBhvr rctx="IE">
                                        <p:cTn id="52" dur="indefinite"/>
                                        <p:tgtEl>
                                          <p:spTgt spid="251922">
                                            <p:txEl>
                                              <p:pRg st="5" end="5"/>
                                            </p:txEl>
                                          </p:spTgt>
                                        </p:tgtEl>
                                      </p:cBhvr>
                                    </p:animEffect>
                                  </p:childTnLst>
                                </p:cTn>
                              </p:par>
                            </p:childTnLst>
                          </p:cTn>
                        </p:par>
                        <p:par>
                          <p:cTn id="53" fill="hold">
                            <p:stCondLst>
                              <p:cond delay="0"/>
                            </p:stCondLst>
                            <p:childTnLst>
                              <p:par>
                                <p:cTn id="54" presetID="18" presetClass="entr" presetSubtype="6" fill="hold" grpId="0" nodeType="afterEffect">
                                  <p:stCondLst>
                                    <p:cond delay="0"/>
                                  </p:stCondLst>
                                  <p:childTnLst>
                                    <p:set>
                                      <p:cBhvr>
                                        <p:cTn id="55" dur="1" fill="hold">
                                          <p:stCondLst>
                                            <p:cond delay="0"/>
                                          </p:stCondLst>
                                        </p:cTn>
                                        <p:tgtEl>
                                          <p:spTgt spid="251922">
                                            <p:txEl>
                                              <p:pRg st="6" end="6"/>
                                            </p:txEl>
                                          </p:spTgt>
                                        </p:tgtEl>
                                        <p:attrNameLst>
                                          <p:attrName>style.visibility</p:attrName>
                                        </p:attrNameLst>
                                      </p:cBhvr>
                                      <p:to>
                                        <p:strVal val="visible"/>
                                      </p:to>
                                    </p:set>
                                    <p:animEffect transition="in" filter="strips(downRight)">
                                      <p:cBhvr>
                                        <p:cTn id="56" dur="500"/>
                                        <p:tgtEl>
                                          <p:spTgt spid="251922">
                                            <p:txEl>
                                              <p:pRg st="6" end="6"/>
                                            </p:txEl>
                                          </p:spTgt>
                                        </p:tgtEl>
                                      </p:cBhvr>
                                    </p:animEffect>
                                  </p:childTnLst>
                                </p:cTn>
                              </p:par>
                            </p:childTnLst>
                          </p:cTn>
                        </p:par>
                        <p:par>
                          <p:cTn id="57" fill="hold">
                            <p:stCondLst>
                              <p:cond delay="500"/>
                            </p:stCondLst>
                            <p:childTnLst>
                              <p:par>
                                <p:cTn id="58" presetID="18" presetClass="entr" presetSubtype="6" fill="hold" grpId="0" nodeType="afterEffect">
                                  <p:stCondLst>
                                    <p:cond delay="0"/>
                                  </p:stCondLst>
                                  <p:childTnLst>
                                    <p:set>
                                      <p:cBhvr>
                                        <p:cTn id="59" dur="1" fill="hold">
                                          <p:stCondLst>
                                            <p:cond delay="0"/>
                                          </p:stCondLst>
                                        </p:cTn>
                                        <p:tgtEl>
                                          <p:spTgt spid="251922">
                                            <p:txEl>
                                              <p:pRg st="7" end="7"/>
                                            </p:txEl>
                                          </p:spTgt>
                                        </p:tgtEl>
                                        <p:attrNameLst>
                                          <p:attrName>style.visibility</p:attrName>
                                        </p:attrNameLst>
                                      </p:cBhvr>
                                      <p:to>
                                        <p:strVal val="visible"/>
                                      </p:to>
                                    </p:set>
                                    <p:animEffect transition="in" filter="strips(downRight)">
                                      <p:cBhvr>
                                        <p:cTn id="60" dur="500"/>
                                        <p:tgtEl>
                                          <p:spTgt spid="251922">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251922">
                                            <p:txEl>
                                              <p:pRg st="4" end="4"/>
                                            </p:txEl>
                                          </p:spTgt>
                                        </p:tgtEl>
                                        <p:attrNameLst>
                                          <p:attrName>style.opacity</p:attrName>
                                        </p:attrNameLst>
                                      </p:cBhvr>
                                      <p:to>
                                        <p:strVal val="0.25"/>
                                      </p:to>
                                    </p:set>
                                    <p:animEffect filter="image" prLst="opacity: 0.25">
                                      <p:cBhvr rctx="IE">
                                        <p:cTn id="65" dur="indefinite"/>
                                        <p:tgtEl>
                                          <p:spTgt spid="251922">
                                            <p:txEl>
                                              <p:pRg st="4" end="4"/>
                                            </p:txEl>
                                          </p:spTgt>
                                        </p:tgtEl>
                                      </p:cBhvr>
                                    </p:animEffect>
                                  </p:childTnLst>
                                </p:cTn>
                              </p:par>
                              <p:par>
                                <p:cTn id="66" presetID="9" presetClass="emph" presetSubtype="0" grpId="1" nodeType="withEffect">
                                  <p:stCondLst>
                                    <p:cond delay="0"/>
                                  </p:stCondLst>
                                  <p:childTnLst>
                                    <p:set>
                                      <p:cBhvr rctx="PPT">
                                        <p:cTn id="67" dur="indefinite"/>
                                        <p:tgtEl>
                                          <p:spTgt spid="251922">
                                            <p:txEl>
                                              <p:pRg st="6" end="6"/>
                                            </p:txEl>
                                          </p:spTgt>
                                        </p:tgtEl>
                                        <p:attrNameLst>
                                          <p:attrName>style.opacity</p:attrName>
                                        </p:attrNameLst>
                                      </p:cBhvr>
                                      <p:to>
                                        <p:strVal val="0.25"/>
                                      </p:to>
                                    </p:set>
                                    <p:animEffect filter="image" prLst="opacity: 0.25">
                                      <p:cBhvr rctx="IE">
                                        <p:cTn id="68" dur="indefinite"/>
                                        <p:tgtEl>
                                          <p:spTgt spid="251922">
                                            <p:txEl>
                                              <p:pRg st="6" end="6"/>
                                            </p:txEl>
                                          </p:spTgt>
                                        </p:tgtEl>
                                      </p:cBhvr>
                                    </p:animEffect>
                                  </p:childTnLst>
                                </p:cTn>
                              </p:par>
                              <p:par>
                                <p:cTn id="69" presetID="9" presetClass="emph" presetSubtype="0" grpId="1" nodeType="withEffect">
                                  <p:stCondLst>
                                    <p:cond delay="0"/>
                                  </p:stCondLst>
                                  <p:childTnLst>
                                    <p:set>
                                      <p:cBhvr rctx="PPT">
                                        <p:cTn id="70" dur="indefinite"/>
                                        <p:tgtEl>
                                          <p:spTgt spid="251922">
                                            <p:txEl>
                                              <p:pRg st="7" end="7"/>
                                            </p:txEl>
                                          </p:spTgt>
                                        </p:tgtEl>
                                        <p:attrNameLst>
                                          <p:attrName>style.opacity</p:attrName>
                                        </p:attrNameLst>
                                      </p:cBhvr>
                                      <p:to>
                                        <p:strVal val="0.25"/>
                                      </p:to>
                                    </p:set>
                                    <p:animEffect filter="image" prLst="opacity: 0.25">
                                      <p:cBhvr rctx="IE">
                                        <p:cTn id="71" dur="indefinite"/>
                                        <p:tgtEl>
                                          <p:spTgt spid="251922">
                                            <p:txEl>
                                              <p:pRg st="7" end="7"/>
                                            </p:txEl>
                                          </p:spTgt>
                                        </p:tgtEl>
                                      </p:cBhvr>
                                    </p:animEffect>
                                  </p:childTnLst>
                                </p:cTn>
                              </p:par>
                            </p:childTnLst>
                          </p:cTn>
                        </p:par>
                        <p:par>
                          <p:cTn id="72" fill="hold">
                            <p:stCondLst>
                              <p:cond delay="0"/>
                            </p:stCondLst>
                            <p:childTnLst>
                              <p:par>
                                <p:cTn id="73" presetID="18" presetClass="entr" presetSubtype="6" fill="hold" grpId="0" nodeType="afterEffect">
                                  <p:stCondLst>
                                    <p:cond delay="0"/>
                                  </p:stCondLst>
                                  <p:childTnLst>
                                    <p:set>
                                      <p:cBhvr>
                                        <p:cTn id="74" dur="1" fill="hold">
                                          <p:stCondLst>
                                            <p:cond delay="0"/>
                                          </p:stCondLst>
                                        </p:cTn>
                                        <p:tgtEl>
                                          <p:spTgt spid="251922">
                                            <p:txEl>
                                              <p:pRg st="8" end="8"/>
                                            </p:txEl>
                                          </p:spTgt>
                                        </p:tgtEl>
                                        <p:attrNameLst>
                                          <p:attrName>style.visibility</p:attrName>
                                        </p:attrNameLst>
                                      </p:cBhvr>
                                      <p:to>
                                        <p:strVal val="visible"/>
                                      </p:to>
                                    </p:set>
                                    <p:animEffect transition="in" filter="strips(downRight)">
                                      <p:cBhvr>
                                        <p:cTn id="75" dur="500"/>
                                        <p:tgtEl>
                                          <p:spTgt spid="251922">
                                            <p:txEl>
                                              <p:pRg st="8" end="8"/>
                                            </p:txEl>
                                          </p:spTgt>
                                        </p:tgtEl>
                                      </p:cBhvr>
                                    </p:animEffect>
                                  </p:childTnLst>
                                </p:cTn>
                              </p:par>
                            </p:childTnLst>
                          </p:cTn>
                        </p:par>
                        <p:par>
                          <p:cTn id="76" fill="hold">
                            <p:stCondLst>
                              <p:cond delay="500"/>
                            </p:stCondLst>
                            <p:childTnLst>
                              <p:par>
                                <p:cTn id="77" presetID="18" presetClass="entr" presetSubtype="6" fill="hold" grpId="0" nodeType="afterEffect">
                                  <p:stCondLst>
                                    <p:cond delay="0"/>
                                  </p:stCondLst>
                                  <p:childTnLst>
                                    <p:set>
                                      <p:cBhvr>
                                        <p:cTn id="78" dur="1" fill="hold">
                                          <p:stCondLst>
                                            <p:cond delay="0"/>
                                          </p:stCondLst>
                                        </p:cTn>
                                        <p:tgtEl>
                                          <p:spTgt spid="251922">
                                            <p:txEl>
                                              <p:pRg st="9" end="9"/>
                                            </p:txEl>
                                          </p:spTgt>
                                        </p:tgtEl>
                                        <p:attrNameLst>
                                          <p:attrName>style.visibility</p:attrName>
                                        </p:attrNameLst>
                                      </p:cBhvr>
                                      <p:to>
                                        <p:strVal val="visible"/>
                                      </p:to>
                                    </p:set>
                                    <p:animEffect transition="in" filter="strips(downRight)">
                                      <p:cBhvr>
                                        <p:cTn id="79" dur="500"/>
                                        <p:tgtEl>
                                          <p:spTgt spid="251922">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childTnLst>
                                    <p:set>
                                      <p:cBhvr rctx="PPT">
                                        <p:cTn id="83" dur="indefinite"/>
                                        <p:tgtEl>
                                          <p:spTgt spid="251922">
                                            <p:txEl>
                                              <p:pRg st="9" end="9"/>
                                            </p:txEl>
                                          </p:spTgt>
                                        </p:tgtEl>
                                        <p:attrNameLst>
                                          <p:attrName>style.opacity</p:attrName>
                                        </p:attrNameLst>
                                      </p:cBhvr>
                                      <p:to>
                                        <p:strVal val="0.25"/>
                                      </p:to>
                                    </p:set>
                                    <p:animEffect filter="image" prLst="opacity: 0.25">
                                      <p:cBhvr rctx="IE">
                                        <p:cTn id="84" dur="indefinite"/>
                                        <p:tgtEl>
                                          <p:spTgt spid="251922">
                                            <p:txEl>
                                              <p:pRg st="9" end="9"/>
                                            </p:txEl>
                                          </p:spTgt>
                                        </p:tgtEl>
                                      </p:cBhvr>
                                    </p:animEffect>
                                  </p:childTnLst>
                                </p:cTn>
                              </p:par>
                            </p:childTnLst>
                          </p:cTn>
                        </p:par>
                        <p:par>
                          <p:cTn id="85" fill="hold">
                            <p:stCondLst>
                              <p:cond delay="0"/>
                            </p:stCondLst>
                            <p:childTnLst>
                              <p:par>
                                <p:cTn id="86" presetID="18" presetClass="entr" presetSubtype="6" fill="hold" grpId="0" nodeType="afterEffect">
                                  <p:stCondLst>
                                    <p:cond delay="0"/>
                                  </p:stCondLst>
                                  <p:childTnLst>
                                    <p:set>
                                      <p:cBhvr>
                                        <p:cTn id="87" dur="1" fill="hold">
                                          <p:stCondLst>
                                            <p:cond delay="0"/>
                                          </p:stCondLst>
                                        </p:cTn>
                                        <p:tgtEl>
                                          <p:spTgt spid="251922">
                                            <p:txEl>
                                              <p:pRg st="10" end="10"/>
                                            </p:txEl>
                                          </p:spTgt>
                                        </p:tgtEl>
                                        <p:attrNameLst>
                                          <p:attrName>style.visibility</p:attrName>
                                        </p:attrNameLst>
                                      </p:cBhvr>
                                      <p:to>
                                        <p:strVal val="visible"/>
                                      </p:to>
                                    </p:set>
                                    <p:animEffect transition="in" filter="strips(downRight)">
                                      <p:cBhvr>
                                        <p:cTn id="88" dur="500"/>
                                        <p:tgtEl>
                                          <p:spTgt spid="2519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2" grpId="0" uiExpand="1" build="p"/>
      <p:bldP spid="251922"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16"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7"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251922" name="Rectangle 18"/>
          <p:cNvSpPr>
            <a:spLocks noChangeArrowheads="1"/>
          </p:cNvSpPr>
          <p:nvPr/>
        </p:nvSpPr>
        <p:spPr bwMode="auto">
          <a:xfrm>
            <a:off x="465137" y="1373408"/>
            <a:ext cx="9220199" cy="5736955"/>
          </a:xfrm>
          <a:prstGeom prst="rect">
            <a:avLst/>
          </a:prstGeom>
          <a:noFill/>
          <a:ln w="9525">
            <a:noFill/>
            <a:miter lim="800000"/>
            <a:headEnd/>
            <a:tailEnd/>
          </a:ln>
          <a:effectLst/>
        </p:spPr>
        <p:txBody>
          <a:bodyPr wrap="square" lIns="0" tIns="0" rIns="0" bIns="0">
            <a:spAutoFit/>
          </a:bodyPr>
          <a:lstStyle/>
          <a:p>
            <a:pPr lvl="1" indent="-457200" defTabSz="1014413" eaLnBrk="0" hangingPunct="0">
              <a:lnSpc>
                <a:spcPct val="140000"/>
              </a:lnSpc>
              <a:spcBef>
                <a:spcPts val="0"/>
              </a:spcBef>
              <a:spcAft>
                <a:spcPts val="1200"/>
              </a:spcAft>
              <a:buClr>
                <a:srgbClr val="000066"/>
              </a:buClr>
              <a:buFont typeface="Wingdings" pitchFamily="2" charset="2"/>
              <a:buChar char="v"/>
              <a:defRPr/>
            </a:pPr>
            <a:r>
              <a:rPr lang="en-CA" altLang="ko-KR" sz="2000" b="1" kern="0" dirty="0" smtClean="0">
                <a:solidFill>
                  <a:srgbClr val="FF0000"/>
                </a:solidFill>
                <a:latin typeface="Garamond" pitchFamily="18" charset="0"/>
                <a:ea typeface="굴림" pitchFamily="50" charset="-127"/>
              </a:rPr>
              <a:t>Summary</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006600"/>
                </a:solidFill>
                <a:latin typeface="Garamond" pitchFamily="18" charset="0"/>
                <a:ea typeface="굴림" pitchFamily="50" charset="-127"/>
              </a:rPr>
              <a:t>Discussed assurance issues regarding the XBRL-Related Documents. </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006600"/>
                </a:solidFill>
                <a:latin typeface="Garamond" pitchFamily="18" charset="0"/>
                <a:ea typeface="굴림" pitchFamily="50" charset="-127"/>
              </a:rPr>
              <a:t>Identified several key audit objectives and related audit tasks</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9900CC"/>
                </a:solidFill>
                <a:latin typeface="Garamond" pitchFamily="18" charset="0"/>
                <a:ea typeface="굴림" pitchFamily="50" charset="-127"/>
              </a:rPr>
              <a:t>Introduced an XBRL auditing tool that we developed (i.e., XBRL Audit Assistant).</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9900CC"/>
                </a:solidFill>
                <a:latin typeface="Garamond" pitchFamily="18" charset="0"/>
                <a:ea typeface="굴림" pitchFamily="50" charset="-127"/>
              </a:rPr>
              <a:t>Discussed how the tool could be used to address those audit objectives for a company.</a:t>
            </a:r>
          </a:p>
          <a:p>
            <a:pPr marL="796925" lvl="1" indent="-339725" defTabSz="1014413" eaLnBrk="0" hangingPunct="0">
              <a:lnSpc>
                <a:spcPct val="140000"/>
              </a:lnSpc>
              <a:spcBef>
                <a:spcPts val="0"/>
              </a:spcBef>
              <a:spcAft>
                <a:spcPts val="2400"/>
              </a:spcAft>
              <a:buClr>
                <a:srgbClr val="000066"/>
              </a:buClr>
              <a:buFont typeface="Wingdings" pitchFamily="2" charset="2"/>
              <a:buChar char="w"/>
              <a:defRPr/>
            </a:pPr>
            <a:r>
              <a:rPr lang="en-CA" altLang="ko-KR" sz="1800" b="1" dirty="0" smtClean="0">
                <a:solidFill>
                  <a:srgbClr val="CC0066"/>
                </a:solidFill>
                <a:latin typeface="Garamond" pitchFamily="18" charset="0"/>
                <a:ea typeface="굴림" pitchFamily="50" charset="-127"/>
              </a:rPr>
              <a:t>Conducted  a workshop to assess the reasonableness of audit objectives as well as the usefulness of the XBRL Audit Assistant.</a:t>
            </a:r>
          </a:p>
          <a:p>
            <a:pPr lvl="1" indent="-457200" defTabSz="1014413" eaLnBrk="0" hangingPunct="0">
              <a:lnSpc>
                <a:spcPct val="140000"/>
              </a:lnSpc>
              <a:spcBef>
                <a:spcPts val="0"/>
              </a:spcBef>
              <a:spcAft>
                <a:spcPts val="1200"/>
              </a:spcAft>
              <a:buClr>
                <a:srgbClr val="000066"/>
              </a:buClr>
              <a:buFont typeface="Wingdings" pitchFamily="2" charset="2"/>
              <a:buChar char="v"/>
              <a:defRPr/>
            </a:pPr>
            <a:r>
              <a:rPr lang="en-CA" altLang="ko-KR" sz="2000" b="1" kern="0" dirty="0" smtClean="0">
                <a:solidFill>
                  <a:srgbClr val="0000CC"/>
                </a:solidFill>
                <a:latin typeface="Garamond" pitchFamily="18" charset="0"/>
                <a:ea typeface="굴림" pitchFamily="50" charset="-127"/>
              </a:rPr>
              <a:t>Next step</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800000"/>
                </a:solidFill>
                <a:latin typeface="Garamond" pitchFamily="18" charset="0"/>
                <a:ea typeface="굴림" pitchFamily="50" charset="-127"/>
              </a:rPr>
              <a:t>The tool is still under development. </a:t>
            </a:r>
          </a:p>
          <a:p>
            <a:pPr marL="796925" lvl="1" indent="-339725" defTabSz="1014413" eaLnBrk="0" hangingPunct="0">
              <a:lnSpc>
                <a:spcPct val="140000"/>
              </a:lnSpc>
              <a:spcBef>
                <a:spcPts val="0"/>
              </a:spcBef>
              <a:spcAft>
                <a:spcPts val="1200"/>
              </a:spcAft>
              <a:buClr>
                <a:srgbClr val="000066"/>
              </a:buClr>
              <a:buFont typeface="Wingdings" pitchFamily="2" charset="2"/>
              <a:buChar char="w"/>
              <a:defRPr/>
            </a:pPr>
            <a:r>
              <a:rPr lang="en-CA" altLang="ko-KR" sz="1800" b="1" dirty="0" smtClean="0">
                <a:solidFill>
                  <a:srgbClr val="6600CC"/>
                </a:solidFill>
                <a:latin typeface="Garamond" pitchFamily="18" charset="0"/>
                <a:ea typeface="굴림" pitchFamily="50" charset="-127"/>
              </a:rPr>
              <a:t>Based on participants’ reactions to the tool demonstrated in the workshop, will be to add additional functions such as a mapping tool and an assurance report generator.</a:t>
            </a:r>
            <a:endParaRPr lang="en-US" altLang="ko-KR" sz="1800" b="1" dirty="0" smtClean="0">
              <a:solidFill>
                <a:srgbClr val="6600CC"/>
              </a:solidFill>
              <a:latin typeface="Garamond" pitchFamily="18" charset="0"/>
              <a:ea typeface="굴림" pitchFamily="50" charset="-127"/>
            </a:endParaRPr>
          </a:p>
        </p:txBody>
      </p:sp>
      <p:sp>
        <p:nvSpPr>
          <p:cNvPr id="26" name="Rectangle 25"/>
          <p:cNvSpPr/>
          <p:nvPr/>
        </p:nvSpPr>
        <p:spPr>
          <a:xfrm>
            <a:off x="388937" y="-1"/>
            <a:ext cx="8801100" cy="1204120"/>
          </a:xfrm>
          <a:prstGeom prst="rect">
            <a:avLst/>
          </a:prstGeom>
          <a:noFill/>
        </p:spPr>
        <p:txBody>
          <a:bodyPr anchor="ctr"/>
          <a:lstStyle/>
          <a:p>
            <a:r>
              <a:rPr lang="en-CA" altLang="ko-KR" sz="4000" b="1" dirty="0" smtClean="0">
                <a:solidFill>
                  <a:srgbClr val="0000CC"/>
                </a:solidFill>
                <a:effectLst>
                  <a:outerShdw blurRad="38100" dist="38100" dir="2700000" algn="tl">
                    <a:srgbClr val="C0C0C0"/>
                  </a:outerShdw>
                </a:effectLst>
                <a:latin typeface="Garamond" pitchFamily="18" charset="0"/>
              </a:rPr>
              <a:t>CONCLUDING REMARKS</a:t>
            </a:r>
            <a:endParaRPr lang="en-US" altLang="ko-KR" sz="3200" b="1" dirty="0" smtClean="0">
              <a:solidFill>
                <a:srgbClr val="0000CC"/>
              </a:solidFill>
              <a:effectLst>
                <a:outerShdw blurRad="38100" dist="38100" dir="2700000" algn="tl">
                  <a:srgbClr val="C0C0C0"/>
                </a:outerShdw>
              </a:effectLst>
              <a:latin typeface="Garamond"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1922">
                                            <p:txEl>
                                              <p:pRg st="0" end="0"/>
                                            </p:txEl>
                                          </p:spTgt>
                                        </p:tgtEl>
                                        <p:attrNameLst>
                                          <p:attrName>style.visibility</p:attrName>
                                        </p:attrNameLst>
                                      </p:cBhvr>
                                      <p:to>
                                        <p:strVal val="visible"/>
                                      </p:to>
                                    </p:set>
                                    <p:animEffect transition="in" filter="strips(downRight)">
                                      <p:cBhvr>
                                        <p:cTn id="11" dur="500"/>
                                        <p:tgtEl>
                                          <p:spTgt spid="251922">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51922">
                                            <p:txEl>
                                              <p:pRg st="1" end="1"/>
                                            </p:txEl>
                                          </p:spTgt>
                                        </p:tgtEl>
                                        <p:attrNameLst>
                                          <p:attrName>style.visibility</p:attrName>
                                        </p:attrNameLst>
                                      </p:cBhvr>
                                      <p:to>
                                        <p:strVal val="visible"/>
                                      </p:to>
                                    </p:set>
                                    <p:animEffect transition="in" filter="strips(downRight)">
                                      <p:cBhvr>
                                        <p:cTn id="15" dur="500"/>
                                        <p:tgtEl>
                                          <p:spTgt spid="251922">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51922">
                                            <p:txEl>
                                              <p:pRg st="2" end="2"/>
                                            </p:txEl>
                                          </p:spTgt>
                                        </p:tgtEl>
                                        <p:attrNameLst>
                                          <p:attrName>style.visibility</p:attrName>
                                        </p:attrNameLst>
                                      </p:cBhvr>
                                      <p:to>
                                        <p:strVal val="visible"/>
                                      </p:to>
                                    </p:set>
                                    <p:animEffect transition="in" filter="strips(downRight)">
                                      <p:cBhvr>
                                        <p:cTn id="19" dur="500"/>
                                        <p:tgtEl>
                                          <p:spTgt spid="25192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rctx="PPT">
                                        <p:cTn id="23" dur="indefinite"/>
                                        <p:tgtEl>
                                          <p:spTgt spid="251922">
                                            <p:txEl>
                                              <p:pRg st="1" end="1"/>
                                            </p:txEl>
                                          </p:spTgt>
                                        </p:tgtEl>
                                        <p:attrNameLst>
                                          <p:attrName>style.opacity</p:attrName>
                                        </p:attrNameLst>
                                      </p:cBhvr>
                                      <p:to>
                                        <p:strVal val="0.25"/>
                                      </p:to>
                                    </p:set>
                                    <p:animEffect filter="image" prLst="opacity: 0.25">
                                      <p:cBhvr rctx="IE">
                                        <p:cTn id="24" dur="indefinite"/>
                                        <p:tgtEl>
                                          <p:spTgt spid="251922">
                                            <p:txEl>
                                              <p:pRg st="1" end="1"/>
                                            </p:txEl>
                                          </p:spTgt>
                                        </p:tgtEl>
                                      </p:cBhvr>
                                    </p:animEffect>
                                  </p:childTnLst>
                                </p:cTn>
                              </p:par>
                              <p:par>
                                <p:cTn id="25" presetID="9" presetClass="emph" presetSubtype="0" grpId="1" nodeType="withEffect">
                                  <p:stCondLst>
                                    <p:cond delay="0"/>
                                  </p:stCondLst>
                                  <p:childTnLst>
                                    <p:set>
                                      <p:cBhvr rctx="PPT">
                                        <p:cTn id="26" dur="indefinite"/>
                                        <p:tgtEl>
                                          <p:spTgt spid="251922">
                                            <p:txEl>
                                              <p:pRg st="2" end="2"/>
                                            </p:txEl>
                                          </p:spTgt>
                                        </p:tgtEl>
                                        <p:attrNameLst>
                                          <p:attrName>style.opacity</p:attrName>
                                        </p:attrNameLst>
                                      </p:cBhvr>
                                      <p:to>
                                        <p:strVal val="0.25"/>
                                      </p:to>
                                    </p:set>
                                    <p:animEffect filter="image" prLst="opacity: 0.25">
                                      <p:cBhvr rctx="IE">
                                        <p:cTn id="27" dur="indefinite"/>
                                        <p:tgtEl>
                                          <p:spTgt spid="251922">
                                            <p:txEl>
                                              <p:pRg st="2" end="2"/>
                                            </p:txEl>
                                          </p:spTgt>
                                        </p:tgtEl>
                                      </p:cBhvr>
                                    </p:animEffect>
                                  </p:childTnLst>
                                </p:cTn>
                              </p:par>
                            </p:childTnLst>
                          </p:cTn>
                        </p:par>
                        <p:par>
                          <p:cTn id="28" fill="hold">
                            <p:stCondLst>
                              <p:cond delay="0"/>
                            </p:stCondLst>
                            <p:childTnLst>
                              <p:par>
                                <p:cTn id="29" presetID="18" presetClass="entr" presetSubtype="6" fill="hold" grpId="0" nodeType="afterEffect">
                                  <p:stCondLst>
                                    <p:cond delay="0"/>
                                  </p:stCondLst>
                                  <p:childTnLst>
                                    <p:set>
                                      <p:cBhvr>
                                        <p:cTn id="30" dur="1" fill="hold">
                                          <p:stCondLst>
                                            <p:cond delay="0"/>
                                          </p:stCondLst>
                                        </p:cTn>
                                        <p:tgtEl>
                                          <p:spTgt spid="251922">
                                            <p:txEl>
                                              <p:pRg st="3" end="3"/>
                                            </p:txEl>
                                          </p:spTgt>
                                        </p:tgtEl>
                                        <p:attrNameLst>
                                          <p:attrName>style.visibility</p:attrName>
                                        </p:attrNameLst>
                                      </p:cBhvr>
                                      <p:to>
                                        <p:strVal val="visible"/>
                                      </p:to>
                                    </p:set>
                                    <p:animEffect transition="in" filter="strips(downRight)">
                                      <p:cBhvr>
                                        <p:cTn id="31" dur="500"/>
                                        <p:tgtEl>
                                          <p:spTgt spid="251922">
                                            <p:txEl>
                                              <p:pRg st="3" end="3"/>
                                            </p:txEl>
                                          </p:spTgt>
                                        </p:tgtEl>
                                      </p:cBhvr>
                                    </p:animEffect>
                                  </p:childTnLst>
                                </p:cTn>
                              </p:par>
                            </p:childTnLst>
                          </p:cTn>
                        </p:par>
                        <p:par>
                          <p:cTn id="32" fill="hold">
                            <p:stCondLst>
                              <p:cond delay="500"/>
                            </p:stCondLst>
                            <p:childTnLst>
                              <p:par>
                                <p:cTn id="33" presetID="18" presetClass="entr" presetSubtype="6" fill="hold" grpId="0" nodeType="afterEffect">
                                  <p:stCondLst>
                                    <p:cond delay="0"/>
                                  </p:stCondLst>
                                  <p:childTnLst>
                                    <p:set>
                                      <p:cBhvr>
                                        <p:cTn id="34" dur="1" fill="hold">
                                          <p:stCondLst>
                                            <p:cond delay="0"/>
                                          </p:stCondLst>
                                        </p:cTn>
                                        <p:tgtEl>
                                          <p:spTgt spid="251922">
                                            <p:txEl>
                                              <p:pRg st="4" end="4"/>
                                            </p:txEl>
                                          </p:spTgt>
                                        </p:tgtEl>
                                        <p:attrNameLst>
                                          <p:attrName>style.visibility</p:attrName>
                                        </p:attrNameLst>
                                      </p:cBhvr>
                                      <p:to>
                                        <p:strVal val="visible"/>
                                      </p:to>
                                    </p:set>
                                    <p:animEffect transition="in" filter="strips(downRight)">
                                      <p:cBhvr>
                                        <p:cTn id="35" dur="500"/>
                                        <p:tgtEl>
                                          <p:spTgt spid="2519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251922">
                                            <p:txEl>
                                              <p:pRg st="3" end="3"/>
                                            </p:txEl>
                                          </p:spTgt>
                                        </p:tgtEl>
                                        <p:attrNameLst>
                                          <p:attrName>style.opacity</p:attrName>
                                        </p:attrNameLst>
                                      </p:cBhvr>
                                      <p:to>
                                        <p:strVal val="0.25"/>
                                      </p:to>
                                    </p:set>
                                    <p:animEffect filter="image" prLst="opacity: 0.25">
                                      <p:cBhvr rctx="IE">
                                        <p:cTn id="40" dur="indefinite"/>
                                        <p:tgtEl>
                                          <p:spTgt spid="251922">
                                            <p:txEl>
                                              <p:pRg st="3" end="3"/>
                                            </p:txEl>
                                          </p:spTgt>
                                        </p:tgtEl>
                                      </p:cBhvr>
                                    </p:animEffect>
                                  </p:childTnLst>
                                </p:cTn>
                              </p:par>
                              <p:par>
                                <p:cTn id="41" presetID="9" presetClass="emph" presetSubtype="0" grpId="1" nodeType="withEffect">
                                  <p:stCondLst>
                                    <p:cond delay="0"/>
                                  </p:stCondLst>
                                  <p:childTnLst>
                                    <p:set>
                                      <p:cBhvr rctx="PPT">
                                        <p:cTn id="42" dur="indefinite"/>
                                        <p:tgtEl>
                                          <p:spTgt spid="251922">
                                            <p:txEl>
                                              <p:pRg st="4" end="4"/>
                                            </p:txEl>
                                          </p:spTgt>
                                        </p:tgtEl>
                                        <p:attrNameLst>
                                          <p:attrName>style.opacity</p:attrName>
                                        </p:attrNameLst>
                                      </p:cBhvr>
                                      <p:to>
                                        <p:strVal val="0.25"/>
                                      </p:to>
                                    </p:set>
                                    <p:animEffect filter="image" prLst="opacity: 0.25">
                                      <p:cBhvr rctx="IE">
                                        <p:cTn id="43" dur="indefinite"/>
                                        <p:tgtEl>
                                          <p:spTgt spid="251922">
                                            <p:txEl>
                                              <p:pRg st="4" end="4"/>
                                            </p:txEl>
                                          </p:spTgt>
                                        </p:tgtEl>
                                      </p:cBhvr>
                                    </p:animEffect>
                                  </p:childTnLst>
                                </p:cTn>
                              </p:par>
                            </p:childTnLst>
                          </p:cTn>
                        </p:par>
                        <p:par>
                          <p:cTn id="44" fill="hold">
                            <p:stCondLst>
                              <p:cond delay="0"/>
                            </p:stCondLst>
                            <p:childTnLst>
                              <p:par>
                                <p:cTn id="45" presetID="18" presetClass="entr" presetSubtype="6" fill="hold" grpId="0" nodeType="afterEffect">
                                  <p:stCondLst>
                                    <p:cond delay="0"/>
                                  </p:stCondLst>
                                  <p:childTnLst>
                                    <p:set>
                                      <p:cBhvr>
                                        <p:cTn id="46" dur="1" fill="hold">
                                          <p:stCondLst>
                                            <p:cond delay="0"/>
                                          </p:stCondLst>
                                        </p:cTn>
                                        <p:tgtEl>
                                          <p:spTgt spid="251922">
                                            <p:txEl>
                                              <p:pRg st="5" end="5"/>
                                            </p:txEl>
                                          </p:spTgt>
                                        </p:tgtEl>
                                        <p:attrNameLst>
                                          <p:attrName>style.visibility</p:attrName>
                                        </p:attrNameLst>
                                      </p:cBhvr>
                                      <p:to>
                                        <p:strVal val="visible"/>
                                      </p:to>
                                    </p:set>
                                    <p:animEffect transition="in" filter="strips(downRight)">
                                      <p:cBhvr>
                                        <p:cTn id="47" dur="500"/>
                                        <p:tgtEl>
                                          <p:spTgt spid="25192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1" nodeType="clickEffect">
                                  <p:stCondLst>
                                    <p:cond delay="0"/>
                                  </p:stCondLst>
                                  <p:childTnLst>
                                    <p:set>
                                      <p:cBhvr rctx="PPT">
                                        <p:cTn id="51" dur="indefinite"/>
                                        <p:tgtEl>
                                          <p:spTgt spid="251922">
                                            <p:txEl>
                                              <p:pRg st="0" end="0"/>
                                            </p:txEl>
                                          </p:spTgt>
                                        </p:tgtEl>
                                        <p:attrNameLst>
                                          <p:attrName>style.opacity</p:attrName>
                                        </p:attrNameLst>
                                      </p:cBhvr>
                                      <p:to>
                                        <p:strVal val="0.25"/>
                                      </p:to>
                                    </p:set>
                                    <p:animEffect filter="image" prLst="opacity: 0.25">
                                      <p:cBhvr rctx="IE">
                                        <p:cTn id="52" dur="indefinite"/>
                                        <p:tgtEl>
                                          <p:spTgt spid="251922">
                                            <p:txEl>
                                              <p:pRg st="0" end="0"/>
                                            </p:txEl>
                                          </p:spTgt>
                                        </p:tgtEl>
                                      </p:cBhvr>
                                    </p:animEffect>
                                  </p:childTnLst>
                                </p:cTn>
                              </p:par>
                              <p:par>
                                <p:cTn id="53" presetID="9" presetClass="emph" presetSubtype="0" grpId="1" nodeType="withEffect">
                                  <p:stCondLst>
                                    <p:cond delay="0"/>
                                  </p:stCondLst>
                                  <p:childTnLst>
                                    <p:set>
                                      <p:cBhvr rctx="PPT">
                                        <p:cTn id="54" dur="indefinite"/>
                                        <p:tgtEl>
                                          <p:spTgt spid="251922">
                                            <p:txEl>
                                              <p:pRg st="5" end="5"/>
                                            </p:txEl>
                                          </p:spTgt>
                                        </p:tgtEl>
                                        <p:attrNameLst>
                                          <p:attrName>style.opacity</p:attrName>
                                        </p:attrNameLst>
                                      </p:cBhvr>
                                      <p:to>
                                        <p:strVal val="0.25"/>
                                      </p:to>
                                    </p:set>
                                    <p:animEffect filter="image" prLst="opacity: 0.25">
                                      <p:cBhvr rctx="IE">
                                        <p:cTn id="55" dur="indefinite"/>
                                        <p:tgtEl>
                                          <p:spTgt spid="251922">
                                            <p:txEl>
                                              <p:pRg st="5" end="5"/>
                                            </p:txEl>
                                          </p:spTgt>
                                        </p:tgtEl>
                                      </p:cBhvr>
                                    </p:animEffect>
                                  </p:childTnLst>
                                </p:cTn>
                              </p:par>
                            </p:childTnLst>
                          </p:cTn>
                        </p:par>
                        <p:par>
                          <p:cTn id="56" fill="hold">
                            <p:stCondLst>
                              <p:cond delay="0"/>
                            </p:stCondLst>
                            <p:childTnLst>
                              <p:par>
                                <p:cTn id="57" presetID="18" presetClass="entr" presetSubtype="6" fill="hold" grpId="0" nodeType="afterEffect">
                                  <p:stCondLst>
                                    <p:cond delay="0"/>
                                  </p:stCondLst>
                                  <p:childTnLst>
                                    <p:set>
                                      <p:cBhvr>
                                        <p:cTn id="58" dur="1" fill="hold">
                                          <p:stCondLst>
                                            <p:cond delay="0"/>
                                          </p:stCondLst>
                                        </p:cTn>
                                        <p:tgtEl>
                                          <p:spTgt spid="251922">
                                            <p:txEl>
                                              <p:pRg st="6" end="6"/>
                                            </p:txEl>
                                          </p:spTgt>
                                        </p:tgtEl>
                                        <p:attrNameLst>
                                          <p:attrName>style.visibility</p:attrName>
                                        </p:attrNameLst>
                                      </p:cBhvr>
                                      <p:to>
                                        <p:strVal val="visible"/>
                                      </p:to>
                                    </p:set>
                                    <p:animEffect transition="in" filter="strips(downRight)">
                                      <p:cBhvr>
                                        <p:cTn id="59" dur="500"/>
                                        <p:tgtEl>
                                          <p:spTgt spid="251922">
                                            <p:txEl>
                                              <p:pRg st="6" end="6"/>
                                            </p:txEl>
                                          </p:spTgt>
                                        </p:tgtEl>
                                      </p:cBhvr>
                                    </p:animEffect>
                                  </p:childTnLst>
                                </p:cTn>
                              </p:par>
                            </p:childTnLst>
                          </p:cTn>
                        </p:par>
                        <p:par>
                          <p:cTn id="60" fill="hold">
                            <p:stCondLst>
                              <p:cond delay="500"/>
                            </p:stCondLst>
                            <p:childTnLst>
                              <p:par>
                                <p:cTn id="61" presetID="18" presetClass="entr" presetSubtype="6" fill="hold" grpId="0" nodeType="afterEffect">
                                  <p:stCondLst>
                                    <p:cond delay="0"/>
                                  </p:stCondLst>
                                  <p:childTnLst>
                                    <p:set>
                                      <p:cBhvr>
                                        <p:cTn id="62" dur="1" fill="hold">
                                          <p:stCondLst>
                                            <p:cond delay="0"/>
                                          </p:stCondLst>
                                        </p:cTn>
                                        <p:tgtEl>
                                          <p:spTgt spid="251922">
                                            <p:txEl>
                                              <p:pRg st="7" end="7"/>
                                            </p:txEl>
                                          </p:spTgt>
                                        </p:tgtEl>
                                        <p:attrNameLst>
                                          <p:attrName>style.visibility</p:attrName>
                                        </p:attrNameLst>
                                      </p:cBhvr>
                                      <p:to>
                                        <p:strVal val="visible"/>
                                      </p:to>
                                    </p:set>
                                    <p:animEffect transition="in" filter="strips(downRight)">
                                      <p:cBhvr>
                                        <p:cTn id="63" dur="500"/>
                                        <p:tgtEl>
                                          <p:spTgt spid="251922">
                                            <p:txEl>
                                              <p:pRg st="7" end="7"/>
                                            </p:txEl>
                                          </p:spTgt>
                                        </p:tgtEl>
                                      </p:cBhvr>
                                    </p:animEffect>
                                  </p:childTnLst>
                                </p:cTn>
                              </p:par>
                            </p:childTnLst>
                          </p:cTn>
                        </p:par>
                        <p:par>
                          <p:cTn id="64" fill="hold">
                            <p:stCondLst>
                              <p:cond delay="1000"/>
                            </p:stCondLst>
                            <p:childTnLst>
                              <p:par>
                                <p:cTn id="65" presetID="18" presetClass="entr" presetSubtype="6" fill="hold" grpId="0" nodeType="afterEffect">
                                  <p:stCondLst>
                                    <p:cond delay="0"/>
                                  </p:stCondLst>
                                  <p:childTnLst>
                                    <p:set>
                                      <p:cBhvr>
                                        <p:cTn id="66" dur="1" fill="hold">
                                          <p:stCondLst>
                                            <p:cond delay="0"/>
                                          </p:stCondLst>
                                        </p:cTn>
                                        <p:tgtEl>
                                          <p:spTgt spid="251922">
                                            <p:txEl>
                                              <p:pRg st="8" end="8"/>
                                            </p:txEl>
                                          </p:spTgt>
                                        </p:tgtEl>
                                        <p:attrNameLst>
                                          <p:attrName>style.visibility</p:attrName>
                                        </p:attrNameLst>
                                      </p:cBhvr>
                                      <p:to>
                                        <p:strVal val="visible"/>
                                      </p:to>
                                    </p:set>
                                    <p:animEffect transition="in" filter="strips(downRight)">
                                      <p:cBhvr>
                                        <p:cTn id="67" dur="500"/>
                                        <p:tgtEl>
                                          <p:spTgt spid="2519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2" grpId="0" uiExpand="1" build="p"/>
      <p:bldP spid="251922"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1" name="Object 3"/>
          <p:cNvGraphicFramePr>
            <a:graphicFrameLocks noChangeAspect="1"/>
          </p:cNvGraphicFramePr>
          <p:nvPr/>
        </p:nvGraphicFramePr>
        <p:xfrm>
          <a:off x="1504950" y="3197225"/>
          <a:ext cx="1577975" cy="1595438"/>
        </p:xfrm>
        <a:graphic>
          <a:graphicData uri="http://schemas.openxmlformats.org/presentationml/2006/ole">
            <p:oleObj spid="_x0000_s4098" name="Clip" r:id="rId4" imgW="952129" imgH="961905" progId="">
              <p:embed/>
            </p:oleObj>
          </a:graphicData>
        </a:graphic>
      </p:graphicFrame>
      <p:graphicFrame>
        <p:nvGraphicFramePr>
          <p:cNvPr id="140292" name="Object 4"/>
          <p:cNvGraphicFramePr>
            <a:graphicFrameLocks noChangeAspect="1"/>
          </p:cNvGraphicFramePr>
          <p:nvPr/>
        </p:nvGraphicFramePr>
        <p:xfrm>
          <a:off x="2387600" y="4102100"/>
          <a:ext cx="1766888" cy="1498600"/>
        </p:xfrm>
        <a:graphic>
          <a:graphicData uri="http://schemas.openxmlformats.org/presentationml/2006/ole">
            <p:oleObj spid="_x0000_s4099" name="Clip" r:id="rId5" imgW="952129" imgH="809310" progId="">
              <p:embed/>
            </p:oleObj>
          </a:graphicData>
        </a:graphic>
      </p:graphicFrame>
      <p:graphicFrame>
        <p:nvGraphicFramePr>
          <p:cNvPr id="140293" name="Object 5"/>
          <p:cNvGraphicFramePr>
            <a:graphicFrameLocks noChangeAspect="1"/>
          </p:cNvGraphicFramePr>
          <p:nvPr/>
        </p:nvGraphicFramePr>
        <p:xfrm>
          <a:off x="5881688" y="3103563"/>
          <a:ext cx="2635250" cy="2546350"/>
        </p:xfrm>
        <a:graphic>
          <a:graphicData uri="http://schemas.openxmlformats.org/presentationml/2006/ole">
            <p:oleObj spid="_x0000_s4100" name="Clip" r:id="rId6" imgW="1428571" imgH="1380952" progId="">
              <p:embed/>
            </p:oleObj>
          </a:graphicData>
        </a:graphic>
      </p:graphicFrame>
      <p:sp>
        <p:nvSpPr>
          <p:cNvPr id="7" name="Rectangle 6"/>
          <p:cNvSpPr/>
          <p:nvPr/>
        </p:nvSpPr>
        <p:spPr>
          <a:xfrm>
            <a:off x="388937" y="-1"/>
            <a:ext cx="8801100" cy="1204120"/>
          </a:xfrm>
          <a:prstGeom prst="rect">
            <a:avLst/>
          </a:prstGeom>
          <a:noFill/>
        </p:spPr>
        <p:txBody>
          <a:bodyPr anchor="ctr"/>
          <a:lstStyle/>
          <a:p>
            <a:pPr>
              <a:defRPr/>
            </a:pPr>
            <a:r>
              <a:rPr lang="en-US" altLang="ko-KR" sz="4000" b="1" dirty="0" smtClean="0">
                <a:solidFill>
                  <a:srgbClr val="FF6600"/>
                </a:solidFill>
                <a:effectLst>
                  <a:outerShdw blurRad="38100" dist="38100" dir="2700000" algn="tl">
                    <a:srgbClr val="C0C0C0"/>
                  </a:outerShdw>
                </a:effectLst>
                <a:latin typeface="Garamond" pitchFamily="18" charset="0"/>
              </a:rPr>
              <a:t>QUESTIONS &amp; SUGGESTIONS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dissolve">
                                      <p:cBhvr>
                                        <p:cTn id="11" dur="500"/>
                                        <p:tgtEl>
                                          <p:spTgt spid="14029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0292"/>
                                        </p:tgtEl>
                                        <p:attrNameLst>
                                          <p:attrName>style.visibility</p:attrName>
                                        </p:attrNameLst>
                                      </p:cBhvr>
                                      <p:to>
                                        <p:strVal val="visible"/>
                                      </p:to>
                                    </p:set>
                                    <p:animEffect transition="in" filter="dissolve">
                                      <p:cBhvr>
                                        <p:cTn id="15" dur="500"/>
                                        <p:tgtEl>
                                          <p:spTgt spid="140292"/>
                                        </p:tgtEl>
                                      </p:cBhvr>
                                    </p:animEffect>
                                  </p:childTnLst>
                                </p:cTn>
                              </p:par>
                            </p:childTnLst>
                          </p:cTn>
                        </p:par>
                        <p:par>
                          <p:cTn id="16" fill="hold">
                            <p:stCondLst>
                              <p:cond delay="1500"/>
                            </p:stCondLst>
                            <p:childTnLst>
                              <p:par>
                                <p:cTn id="17" presetID="19" presetClass="entr" presetSubtype="10" fill="hold" nodeType="afterEffect">
                                  <p:stCondLst>
                                    <p:cond delay="0"/>
                                  </p:stCondLst>
                                  <p:childTnLst>
                                    <p:set>
                                      <p:cBhvr>
                                        <p:cTn id="18" dur="1" fill="hold">
                                          <p:stCondLst>
                                            <p:cond delay="0"/>
                                          </p:stCondLst>
                                        </p:cTn>
                                        <p:tgtEl>
                                          <p:spTgt spid="140293"/>
                                        </p:tgtEl>
                                        <p:attrNameLst>
                                          <p:attrName>style.visibility</p:attrName>
                                        </p:attrNameLst>
                                      </p:cBhvr>
                                      <p:to>
                                        <p:strVal val="visible"/>
                                      </p:to>
                                    </p:set>
                                    <p:anim calcmode="lin" valueType="num">
                                      <p:cBhvr>
                                        <p:cTn id="19" dur="5000" fill="hold"/>
                                        <p:tgtEl>
                                          <p:spTgt spid="140293"/>
                                        </p:tgtEl>
                                        <p:attrNameLst>
                                          <p:attrName>ppt_w</p:attrName>
                                        </p:attrNameLst>
                                      </p:cBhvr>
                                      <p:tavLst>
                                        <p:tav tm="0" fmla="#ppt_w*sin(2.5*pi*$)">
                                          <p:val>
                                            <p:fltVal val="0"/>
                                          </p:val>
                                        </p:tav>
                                        <p:tav tm="100000">
                                          <p:val>
                                            <p:fltVal val="1"/>
                                          </p:val>
                                        </p:tav>
                                      </p:tavLst>
                                    </p:anim>
                                    <p:anim calcmode="lin" valueType="num">
                                      <p:cBhvr>
                                        <p:cTn id="20" dur="5000" fill="hold"/>
                                        <p:tgtEl>
                                          <p:spTgt spid="140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88970" y="4146300"/>
            <a:ext cx="3961505" cy="3443538"/>
            <a:chOff x="6188970" y="4146300"/>
            <a:chExt cx="3961505" cy="3443538"/>
          </a:xfrm>
        </p:grpSpPr>
        <p:pic>
          <p:nvPicPr>
            <p:cNvPr id="8"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9"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64867" name="Rectangle 3"/>
          <p:cNvSpPr>
            <a:spLocks noGrp="1" noChangeArrowheads="1"/>
          </p:cNvSpPr>
          <p:nvPr>
            <p:ph idx="1"/>
          </p:nvPr>
        </p:nvSpPr>
        <p:spPr>
          <a:xfrm>
            <a:off x="465137" y="1217186"/>
            <a:ext cx="9486900" cy="4862870"/>
          </a:xfrm>
        </p:spPr>
        <p:txBody>
          <a:bodyPr lIns="0" tIns="0" rIns="0" bIns="0">
            <a:spAutoFit/>
          </a:bodyPr>
          <a:lstStyle/>
          <a:p>
            <a:pPr marL="506852" indent="-506852">
              <a:lnSpc>
                <a:spcPct val="150000"/>
              </a:lnSpc>
              <a:spcBef>
                <a:spcPts val="0"/>
              </a:spcBef>
              <a:spcAft>
                <a:spcPts val="1800"/>
              </a:spcAft>
              <a:buClr>
                <a:srgbClr val="000066"/>
              </a:buClr>
              <a:buFont typeface="Wingdings" pitchFamily="2" charset="2"/>
              <a:buChar char="v"/>
            </a:pPr>
            <a:r>
              <a:rPr lang="en-US" altLang="ko-KR" sz="2400" b="1" dirty="0" smtClean="0">
                <a:solidFill>
                  <a:srgbClr val="996633"/>
                </a:solidFill>
                <a:latin typeface="Garamond" pitchFamily="18" charset="0"/>
                <a:ea typeface="굴림" pitchFamily="50" charset="-127"/>
              </a:rPr>
              <a:t>Introduction</a:t>
            </a:r>
          </a:p>
          <a:p>
            <a:pPr marL="506852" indent="-506852">
              <a:lnSpc>
                <a:spcPct val="150000"/>
              </a:lnSpc>
              <a:spcBef>
                <a:spcPts val="0"/>
              </a:spcBef>
              <a:spcAft>
                <a:spcPts val="1800"/>
              </a:spcAft>
              <a:buClr>
                <a:srgbClr val="000066"/>
              </a:buClr>
              <a:buFont typeface="Wingdings" pitchFamily="2" charset="2"/>
              <a:buChar char="v"/>
            </a:pPr>
            <a:r>
              <a:rPr lang="en-US" altLang="ko-KR" sz="2400" b="1" dirty="0" smtClean="0">
                <a:solidFill>
                  <a:srgbClr val="006600"/>
                </a:solidFill>
                <a:latin typeface="Garamond" pitchFamily="18" charset="0"/>
                <a:ea typeface="굴림" pitchFamily="50" charset="-127"/>
              </a:rPr>
              <a:t>Financial reporting using XBRL and assurance</a:t>
            </a:r>
          </a:p>
          <a:p>
            <a:pPr marL="506852" indent="-506852">
              <a:lnSpc>
                <a:spcPct val="150000"/>
              </a:lnSpc>
              <a:spcBef>
                <a:spcPts val="0"/>
              </a:spcBef>
              <a:spcAft>
                <a:spcPts val="600"/>
              </a:spcAft>
              <a:buClr>
                <a:srgbClr val="000066"/>
              </a:buClr>
              <a:buFont typeface="Wingdings" pitchFamily="2" charset="2"/>
              <a:buChar char="v"/>
            </a:pPr>
            <a:r>
              <a:rPr lang="en-US" altLang="ko-KR" sz="2400" b="1" dirty="0" smtClean="0">
                <a:solidFill>
                  <a:srgbClr val="CC0000"/>
                </a:solidFill>
                <a:latin typeface="Garamond" pitchFamily="18" charset="0"/>
                <a:ea typeface="굴림" pitchFamily="50" charset="-127"/>
              </a:rPr>
              <a:t>Assurance on XBRL-Related Documents and audit tools</a:t>
            </a:r>
          </a:p>
          <a:p>
            <a:pPr marL="886991" lvl="1" indent="-380139">
              <a:lnSpc>
                <a:spcPct val="150000"/>
              </a:lnSpc>
              <a:spcBef>
                <a:spcPts val="0"/>
              </a:spcBef>
              <a:spcAft>
                <a:spcPts val="600"/>
              </a:spcAft>
              <a:buClr>
                <a:srgbClr val="000066"/>
              </a:buClr>
              <a:buFont typeface="Wingdings" pitchFamily="2" charset="2"/>
              <a:buChar char="w"/>
            </a:pPr>
            <a:r>
              <a:rPr lang="en-US" altLang="ko-KR" sz="2200" b="1" kern="1200" dirty="0" smtClean="0">
                <a:solidFill>
                  <a:srgbClr val="660066"/>
                </a:solidFill>
                <a:latin typeface="Garamond" pitchFamily="18" charset="0"/>
                <a:ea typeface="Arial Unicode MS" pitchFamily="50" charset="-127"/>
                <a:cs typeface="Arial Unicode MS" pitchFamily="50" charset="-127"/>
              </a:rPr>
              <a:t>An assurance framework for XBRL-Related Documents</a:t>
            </a:r>
          </a:p>
          <a:p>
            <a:pPr marL="886991" lvl="1" indent="-380139">
              <a:lnSpc>
                <a:spcPct val="150000"/>
              </a:lnSpc>
              <a:spcBef>
                <a:spcPts val="0"/>
              </a:spcBef>
              <a:spcAft>
                <a:spcPts val="1800"/>
              </a:spcAft>
              <a:buClr>
                <a:srgbClr val="000066"/>
              </a:buClr>
              <a:buFont typeface="Wingdings" pitchFamily="2" charset="2"/>
              <a:buChar char="w"/>
            </a:pPr>
            <a:r>
              <a:rPr lang="en-US" altLang="ko-KR" sz="2200" b="1" kern="1200" dirty="0" smtClean="0">
                <a:solidFill>
                  <a:srgbClr val="660066"/>
                </a:solidFill>
                <a:latin typeface="Garamond" pitchFamily="18" charset="0"/>
                <a:ea typeface="Arial Unicode MS" pitchFamily="50" charset="-127"/>
                <a:cs typeface="Arial Unicode MS" pitchFamily="50" charset="-127"/>
              </a:rPr>
              <a:t>Computer-assisted audit tools</a:t>
            </a:r>
          </a:p>
          <a:p>
            <a:pPr marL="506852" indent="-506852">
              <a:lnSpc>
                <a:spcPct val="150000"/>
              </a:lnSpc>
              <a:spcBef>
                <a:spcPts val="0"/>
              </a:spcBef>
              <a:spcAft>
                <a:spcPts val="1800"/>
              </a:spcAft>
              <a:buClr>
                <a:srgbClr val="000066"/>
              </a:buClr>
              <a:buFont typeface="Wingdings" pitchFamily="2" charset="2"/>
              <a:buChar char="v"/>
            </a:pPr>
            <a:r>
              <a:rPr lang="en-US" altLang="ko-KR" sz="2400" b="1" dirty="0" smtClean="0">
                <a:solidFill>
                  <a:srgbClr val="0033CC"/>
                </a:solidFill>
                <a:latin typeface="Garamond" pitchFamily="18" charset="0"/>
                <a:ea typeface="굴림" pitchFamily="50" charset="-127"/>
              </a:rPr>
              <a:t>XBRL audit case and preliminary evaluation</a:t>
            </a:r>
          </a:p>
          <a:p>
            <a:pPr marL="506852" indent="-506852">
              <a:lnSpc>
                <a:spcPct val="150000"/>
              </a:lnSpc>
              <a:spcBef>
                <a:spcPts val="0"/>
              </a:spcBef>
              <a:spcAft>
                <a:spcPts val="1800"/>
              </a:spcAft>
              <a:buClr>
                <a:srgbClr val="000066"/>
              </a:buClr>
              <a:buFont typeface="Wingdings" pitchFamily="2" charset="2"/>
              <a:buChar char="v"/>
            </a:pPr>
            <a:r>
              <a:rPr lang="en-CA" altLang="ko-KR" sz="2400" b="1" kern="1200" dirty="0" smtClean="0">
                <a:solidFill>
                  <a:srgbClr val="D60093"/>
                </a:solidFill>
                <a:latin typeface="Garamond" pitchFamily="18" charset="0"/>
                <a:ea typeface="Arial Unicode MS" pitchFamily="50" charset="-127"/>
                <a:cs typeface="Arial Unicode MS" pitchFamily="50" charset="-127"/>
              </a:rPr>
              <a:t>Concluding remarks</a:t>
            </a:r>
            <a:endParaRPr lang="ko-KR" altLang="ko-KR" sz="2400" b="1" kern="1200" dirty="0" smtClean="0">
              <a:solidFill>
                <a:srgbClr val="D60093"/>
              </a:solidFill>
              <a:latin typeface="Garamond" pitchFamily="18" charset="0"/>
              <a:ea typeface="Arial Unicode MS" pitchFamily="50" charset="-127"/>
              <a:cs typeface="Arial Unicode MS" pitchFamily="50" charset="-127"/>
            </a:endParaRPr>
          </a:p>
        </p:txBody>
      </p:sp>
      <p:sp>
        <p:nvSpPr>
          <p:cNvPr id="6" name="Rectangle 5"/>
          <p:cNvSpPr/>
          <p:nvPr/>
        </p:nvSpPr>
        <p:spPr>
          <a:xfrm>
            <a:off x="388937" y="-1"/>
            <a:ext cx="7886700" cy="1204120"/>
          </a:xfrm>
          <a:prstGeom prst="rect">
            <a:avLst/>
          </a:prstGeom>
          <a:noFill/>
        </p:spPr>
        <p:txBody>
          <a:bodyPr anchor="ctr"/>
          <a:lstStyle/>
          <a:p>
            <a:pPr>
              <a:defRPr/>
            </a:pPr>
            <a:r>
              <a:rPr lang="en-CA" altLang="ko-KR" sz="4400" b="1" dirty="0" smtClean="0">
                <a:solidFill>
                  <a:srgbClr val="0000FF"/>
                </a:solidFill>
                <a:effectLst>
                  <a:outerShdw blurRad="38100" dist="38100" dir="2700000" algn="tl">
                    <a:srgbClr val="C0C0C0"/>
                  </a:outerShdw>
                </a:effectLst>
                <a:latin typeface="Garamond" pitchFamily="18" charset="0"/>
              </a:rPr>
              <a:t>AGENDA</a:t>
            </a:r>
            <a:endParaRPr lang="en-US" altLang="ko-KR" sz="4400" b="1" dirty="0" smtClean="0">
              <a:solidFill>
                <a:srgbClr val="0000FF"/>
              </a:solidFill>
              <a:effectLst>
                <a:outerShdw blurRad="38100" dist="38100" dir="2700000" algn="tl">
                  <a:srgbClr val="C0C0C0"/>
                </a:outerShdw>
              </a:effectLst>
              <a:latin typeface="Garamond" pitchFamily="18" charset="0"/>
            </a:endParaRPr>
          </a:p>
        </p:txBody>
      </p:sp>
      <p:grpSp>
        <p:nvGrpSpPr>
          <p:cNvPr id="12" name="Group 11"/>
          <p:cNvGrpSpPr/>
          <p:nvPr/>
        </p:nvGrpSpPr>
        <p:grpSpPr>
          <a:xfrm>
            <a:off x="1112837" y="4946958"/>
            <a:ext cx="8431667" cy="2499112"/>
            <a:chOff x="1112837" y="4946958"/>
            <a:chExt cx="8431667" cy="2499112"/>
          </a:xfrm>
        </p:grpSpPr>
        <p:pic>
          <p:nvPicPr>
            <p:cNvPr id="5" name="Picture 17" descr="C:\Documents and Settings\Administrator\My Documents\My Pictures\Microsoft Clip Organizer\j0323611.wmf"/>
            <p:cNvPicPr>
              <a:picLocks noChangeAspect="1" noChangeArrowheads="1"/>
            </p:cNvPicPr>
            <p:nvPr/>
          </p:nvPicPr>
          <p:blipFill>
            <a:blip r:embed="rId5" cstate="print"/>
            <a:srcRect/>
            <a:stretch>
              <a:fillRect/>
            </a:stretch>
          </p:blipFill>
          <p:spPr bwMode="auto">
            <a:xfrm rot="1103484">
              <a:off x="8323114" y="4946958"/>
              <a:ext cx="1221390" cy="1223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noChangeArrowheads="1"/>
            </p:cNvPicPr>
            <p:nvPr/>
          </p:nvPicPr>
          <p:blipFill>
            <a:blip r:embed="rId6" cstate="print"/>
            <a:srcRect/>
            <a:stretch>
              <a:fillRect/>
            </a:stretch>
          </p:blipFill>
          <p:spPr bwMode="auto">
            <a:xfrm>
              <a:off x="1112837" y="6461919"/>
              <a:ext cx="990600" cy="984151"/>
            </a:xfrm>
            <a:prstGeom prst="rect">
              <a:avLst/>
            </a:prstGeom>
            <a:noFill/>
            <a:ln w="9525">
              <a:noFill/>
              <a:miter lim="800000"/>
              <a:headEnd/>
              <a:tailEnd/>
            </a:ln>
            <a:effectLst/>
          </p:spPr>
        </p:pic>
        <p:pic>
          <p:nvPicPr>
            <p:cNvPr id="11" name="Picture 10"/>
            <p:cNvPicPr>
              <a:picLocks noChangeAspect="1" noChangeArrowheads="1"/>
            </p:cNvPicPr>
            <p:nvPr/>
          </p:nvPicPr>
          <p:blipFill>
            <a:blip r:embed="rId7" cstate="print"/>
            <a:srcRect/>
            <a:stretch>
              <a:fillRect/>
            </a:stretch>
          </p:blipFill>
          <p:spPr bwMode="auto">
            <a:xfrm>
              <a:off x="5037137" y="6204207"/>
              <a:ext cx="1085850" cy="1149887"/>
            </a:xfrm>
            <a:prstGeom prst="rect">
              <a:avLst/>
            </a:prstGeom>
            <a:noFill/>
            <a:ln w="9525">
              <a:noFill/>
              <a:miter lim="800000"/>
              <a:headEnd/>
              <a:tailEnd/>
            </a:ln>
            <a:effec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64867">
                                            <p:txEl>
                                              <p:pRg st="0" end="0"/>
                                            </p:txEl>
                                          </p:spTgt>
                                        </p:tgtEl>
                                        <p:attrNameLst>
                                          <p:attrName>style.visibility</p:attrName>
                                        </p:attrNameLst>
                                      </p:cBhvr>
                                      <p:to>
                                        <p:strVal val="visible"/>
                                      </p:to>
                                    </p:set>
                                    <p:animEffect transition="in" filter="strips(downRight)">
                                      <p:cBhvr>
                                        <p:cTn id="15" dur="500"/>
                                        <p:tgtEl>
                                          <p:spTgt spid="164867">
                                            <p:txEl>
                                              <p:pRg st="0" end="0"/>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64867">
                                            <p:txEl>
                                              <p:pRg st="1" end="1"/>
                                            </p:txEl>
                                          </p:spTgt>
                                        </p:tgtEl>
                                        <p:attrNameLst>
                                          <p:attrName>style.visibility</p:attrName>
                                        </p:attrNameLst>
                                      </p:cBhvr>
                                      <p:to>
                                        <p:strVal val="visible"/>
                                      </p:to>
                                    </p:set>
                                    <p:animEffect transition="in" filter="strips(downRight)">
                                      <p:cBhvr>
                                        <p:cTn id="18" dur="500"/>
                                        <p:tgtEl>
                                          <p:spTgt spid="164867">
                                            <p:txEl>
                                              <p:pRg st="1" end="1"/>
                                            </p:txEl>
                                          </p:spTgt>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64867">
                                            <p:txEl>
                                              <p:pRg st="2" end="2"/>
                                            </p:txEl>
                                          </p:spTgt>
                                        </p:tgtEl>
                                        <p:attrNameLst>
                                          <p:attrName>style.visibility</p:attrName>
                                        </p:attrNameLst>
                                      </p:cBhvr>
                                      <p:to>
                                        <p:strVal val="visible"/>
                                      </p:to>
                                    </p:set>
                                    <p:animEffect transition="in" filter="strips(downRight)">
                                      <p:cBhvr>
                                        <p:cTn id="22" dur="500"/>
                                        <p:tgtEl>
                                          <p:spTgt spid="164867">
                                            <p:txEl>
                                              <p:pRg st="2" end="2"/>
                                            </p:txEl>
                                          </p:spTgt>
                                        </p:tgtEl>
                                      </p:cBhvr>
                                    </p:animEffect>
                                  </p:child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64867">
                                            <p:txEl>
                                              <p:pRg st="3" end="3"/>
                                            </p:txEl>
                                          </p:spTgt>
                                        </p:tgtEl>
                                        <p:attrNameLst>
                                          <p:attrName>style.visibility</p:attrName>
                                        </p:attrNameLst>
                                      </p:cBhvr>
                                      <p:to>
                                        <p:strVal val="visible"/>
                                      </p:to>
                                    </p:set>
                                    <p:animEffect transition="in" filter="strips(downRight)">
                                      <p:cBhvr>
                                        <p:cTn id="26" dur="500"/>
                                        <p:tgtEl>
                                          <p:spTgt spid="164867">
                                            <p:txEl>
                                              <p:pRg st="3" end="3"/>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64867">
                                            <p:txEl>
                                              <p:pRg st="4" end="4"/>
                                            </p:txEl>
                                          </p:spTgt>
                                        </p:tgtEl>
                                        <p:attrNameLst>
                                          <p:attrName>style.visibility</p:attrName>
                                        </p:attrNameLst>
                                      </p:cBhvr>
                                      <p:to>
                                        <p:strVal val="visible"/>
                                      </p:to>
                                    </p:set>
                                    <p:animEffect transition="in" filter="strips(downRight)">
                                      <p:cBhvr>
                                        <p:cTn id="29" dur="500"/>
                                        <p:tgtEl>
                                          <p:spTgt spid="164867">
                                            <p:txEl>
                                              <p:pRg st="4" end="4"/>
                                            </p:txEl>
                                          </p:spTgt>
                                        </p:tgtEl>
                                      </p:cBhvr>
                                    </p:animEffect>
                                  </p:childTnLst>
                                </p:cTn>
                              </p:par>
                            </p:childTnLst>
                          </p:cTn>
                        </p:par>
                        <p:par>
                          <p:cTn id="30" fill="hold">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164867">
                                            <p:txEl>
                                              <p:pRg st="5" end="5"/>
                                            </p:txEl>
                                          </p:spTgt>
                                        </p:tgtEl>
                                        <p:attrNameLst>
                                          <p:attrName>style.visibility</p:attrName>
                                        </p:attrNameLst>
                                      </p:cBhvr>
                                      <p:to>
                                        <p:strVal val="visible"/>
                                      </p:to>
                                    </p:set>
                                    <p:animEffect transition="in" filter="strips(downRight)">
                                      <p:cBhvr>
                                        <p:cTn id="33" dur="500"/>
                                        <p:tgtEl>
                                          <p:spTgt spid="164867">
                                            <p:txEl>
                                              <p:pRg st="5" end="5"/>
                                            </p:txEl>
                                          </p:spTgt>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164867">
                                            <p:txEl>
                                              <p:pRg st="6" end="6"/>
                                            </p:txEl>
                                          </p:spTgt>
                                        </p:tgtEl>
                                        <p:attrNameLst>
                                          <p:attrName>style.visibility</p:attrName>
                                        </p:attrNameLst>
                                      </p:cBhvr>
                                      <p:to>
                                        <p:strVal val="visible"/>
                                      </p:to>
                                    </p:set>
                                    <p:animEffect transition="in" filter="strips(downRight)">
                                      <p:cBhvr>
                                        <p:cTn id="36" dur="500"/>
                                        <p:tgtEl>
                                          <p:spTgt spid="164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6188970" y="4146300"/>
            <a:ext cx="3961505" cy="3443538"/>
            <a:chOff x="6188970" y="4146300"/>
            <a:chExt cx="3961505" cy="3443538"/>
          </a:xfrm>
        </p:grpSpPr>
        <p:pic>
          <p:nvPicPr>
            <p:cNvPr id="183"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84"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1" name="Rectangle 110"/>
          <p:cNvSpPr/>
          <p:nvPr/>
        </p:nvSpPr>
        <p:spPr>
          <a:xfrm>
            <a:off x="388937" y="-1"/>
            <a:ext cx="8382000" cy="1204120"/>
          </a:xfrm>
          <a:prstGeom prst="rect">
            <a:avLst/>
          </a:prstGeom>
          <a:noFill/>
        </p:spPr>
        <p:txBody>
          <a:bodyPr anchor="ctr"/>
          <a:lstStyle/>
          <a:p>
            <a:pPr>
              <a:lnSpc>
                <a:spcPct val="90000"/>
              </a:lnSpc>
              <a:defRPr/>
            </a:pPr>
            <a:r>
              <a:rPr lang="en-US" altLang="ko-KR" sz="4000" b="1" dirty="0" smtClean="0">
                <a:solidFill>
                  <a:srgbClr val="FF3300"/>
                </a:solidFill>
                <a:effectLst>
                  <a:outerShdw blurRad="38100" dist="38100" dir="2700000" algn="tl">
                    <a:srgbClr val="C0C0C0"/>
                  </a:outerShdw>
                </a:effectLst>
                <a:latin typeface="Garamond" pitchFamily="18" charset="0"/>
              </a:rPr>
              <a:t>INTRODUCTION</a:t>
            </a:r>
          </a:p>
        </p:txBody>
      </p:sp>
      <p:sp>
        <p:nvSpPr>
          <p:cNvPr id="112" name="AutoShape 19"/>
          <p:cNvSpPr>
            <a:spLocks noChangeArrowheads="1"/>
          </p:cNvSpPr>
          <p:nvPr/>
        </p:nvSpPr>
        <p:spPr bwMode="auto">
          <a:xfrm rot="16200000">
            <a:off x="3184516" y="1856532"/>
            <a:ext cx="367682" cy="419100"/>
          </a:xfrm>
          <a:prstGeom prst="downArrow">
            <a:avLst>
              <a:gd name="adj1" fmla="val 53389"/>
              <a:gd name="adj2" fmla="val 82502"/>
            </a:avLst>
          </a:prstGeom>
          <a:noFill/>
          <a:ln w="28575" algn="ctr">
            <a:solidFill>
              <a:srgbClr val="006666"/>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10000"/>
              </a:lnSpc>
              <a:spcBef>
                <a:spcPts val="0"/>
              </a:spcBef>
              <a:spcAft>
                <a:spcPts val="0"/>
              </a:spcAft>
              <a:defRPr/>
            </a:pPr>
            <a:endParaRPr lang="en-CA" sz="1400" dirty="0">
              <a:latin typeface="Garamond" pitchFamily="18" charset="0"/>
            </a:endParaRPr>
          </a:p>
        </p:txBody>
      </p:sp>
      <p:sp>
        <p:nvSpPr>
          <p:cNvPr id="113" name="AutoShape 19"/>
          <p:cNvSpPr>
            <a:spLocks noChangeArrowheads="1"/>
          </p:cNvSpPr>
          <p:nvPr/>
        </p:nvSpPr>
        <p:spPr bwMode="auto">
          <a:xfrm rot="16200000">
            <a:off x="6613516" y="1856533"/>
            <a:ext cx="367682" cy="419100"/>
          </a:xfrm>
          <a:prstGeom prst="downArrow">
            <a:avLst>
              <a:gd name="adj1" fmla="val 53389"/>
              <a:gd name="adj2" fmla="val 82502"/>
            </a:avLst>
          </a:prstGeom>
          <a:noFill/>
          <a:ln w="28575" algn="ctr">
            <a:solidFill>
              <a:srgbClr val="006666"/>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10000"/>
              </a:lnSpc>
              <a:spcBef>
                <a:spcPts val="0"/>
              </a:spcBef>
              <a:spcAft>
                <a:spcPts val="0"/>
              </a:spcAft>
              <a:defRPr/>
            </a:pPr>
            <a:endParaRPr lang="en-CA" sz="1400" dirty="0">
              <a:latin typeface="Garamond" pitchFamily="18" charset="0"/>
            </a:endParaRPr>
          </a:p>
        </p:txBody>
      </p:sp>
      <p:sp>
        <p:nvSpPr>
          <p:cNvPr id="115" name="Rounded Rectangle 114"/>
          <p:cNvSpPr/>
          <p:nvPr/>
        </p:nvSpPr>
        <p:spPr>
          <a:xfrm>
            <a:off x="465137" y="2936970"/>
            <a:ext cx="2171700" cy="1668149"/>
          </a:xfrm>
          <a:prstGeom prst="roundRect">
            <a:avLst>
              <a:gd name="adj" fmla="val 8833"/>
            </a:avLst>
          </a:prstGeom>
          <a:solidFill>
            <a:srgbClr val="CCFFFF"/>
          </a:solidFill>
          <a:ln w="28575" algn="ctr">
            <a:noFill/>
            <a:miter lim="800000"/>
            <a:headEnd/>
            <a:tailEnd/>
          </a:ln>
        </p:spPr>
        <p:txBody>
          <a:bodyPr wrap="square" lIns="91440" tIns="91440" rIns="91440" bIns="91440" anchor="ctr">
            <a:spAutoFit/>
          </a:bodyPr>
          <a:lstStyle/>
          <a:p>
            <a:pPr marL="169863" indent="-169863">
              <a:lnSpc>
                <a:spcPct val="120000"/>
              </a:lnSpc>
              <a:spcAft>
                <a:spcPts val="600"/>
              </a:spcAft>
              <a:buFont typeface="Arial" pitchFamily="34" charset="0"/>
              <a:buChar char="•"/>
            </a:pPr>
            <a:r>
              <a:rPr lang="en-CA" altLang="ko-KR" b="1" dirty="0" smtClean="0">
                <a:solidFill>
                  <a:srgbClr val="660066"/>
                </a:solidFill>
                <a:latin typeface="Garamond" pitchFamily="18" charset="0"/>
                <a:ea typeface="Arial Unicode MS" pitchFamily="50" charset="-127"/>
                <a:cs typeface="Arial Unicode MS" pitchFamily="50" charset="-127"/>
              </a:rPr>
              <a:t>U.K., Canada, Japan, </a:t>
            </a:r>
            <a:r>
              <a:rPr lang="en-CA" altLang="ko-KR" b="1" dirty="0" smtClean="0">
                <a:solidFill>
                  <a:srgbClr val="660066"/>
                </a:solidFill>
                <a:latin typeface="Garamond" pitchFamily="18" charset="0"/>
                <a:ea typeface="Arial Unicode MS" pitchFamily="50" charset="-127"/>
                <a:cs typeface="Arial Unicode MS" pitchFamily="50" charset="-127"/>
              </a:rPr>
              <a:t>Korea, </a:t>
            </a:r>
            <a:r>
              <a:rPr lang="en-CA" altLang="ko-KR" b="1" dirty="0" smtClean="0">
                <a:solidFill>
                  <a:srgbClr val="660066"/>
                </a:solidFill>
                <a:latin typeface="Garamond" pitchFamily="18" charset="0"/>
                <a:ea typeface="Arial Unicode MS" pitchFamily="50" charset="-127"/>
                <a:cs typeface="Arial Unicode MS" pitchFamily="50" charset="-127"/>
              </a:rPr>
              <a:t>China, etc.</a:t>
            </a:r>
            <a:endParaRPr lang="en-US" altLang="ko-KR" b="1" dirty="0" smtClean="0">
              <a:solidFill>
                <a:srgbClr val="660066"/>
              </a:solidFill>
              <a:latin typeface="Garamond" pitchFamily="18" charset="0"/>
              <a:ea typeface="Arial Unicode MS" pitchFamily="50" charset="-127"/>
              <a:cs typeface="Arial Unicode MS" pitchFamily="50" charset="-127"/>
            </a:endParaRPr>
          </a:p>
          <a:p>
            <a:pPr marL="169863" indent="-169863">
              <a:lnSpc>
                <a:spcPct val="120000"/>
              </a:lnSpc>
              <a:spcAft>
                <a:spcPts val="600"/>
              </a:spcAft>
              <a:buFont typeface="Arial" pitchFamily="34" charset="0"/>
              <a:buChar char="•"/>
            </a:pPr>
            <a:r>
              <a:rPr lang="en-US" altLang="ko-KR" b="1" dirty="0" smtClean="0">
                <a:solidFill>
                  <a:srgbClr val="000066"/>
                </a:solidFill>
                <a:latin typeface="Garamond" pitchFamily="18" charset="0"/>
                <a:ea typeface="Arial Unicode MS" pitchFamily="50" charset="-127"/>
                <a:cs typeface="Arial Unicode MS" pitchFamily="50" charset="-127"/>
              </a:rPr>
              <a:t>SEC mandates use of interactive data for public company and mutual fund reporting (Dec. 17, 2008). </a:t>
            </a:r>
          </a:p>
        </p:txBody>
      </p:sp>
      <p:sp>
        <p:nvSpPr>
          <p:cNvPr id="116" name="Rounded Rectangle 115"/>
          <p:cNvSpPr/>
          <p:nvPr/>
        </p:nvSpPr>
        <p:spPr>
          <a:xfrm>
            <a:off x="2979737" y="2936967"/>
            <a:ext cx="4191000" cy="1962852"/>
          </a:xfrm>
          <a:prstGeom prst="roundRect">
            <a:avLst>
              <a:gd name="adj" fmla="val 7946"/>
            </a:avLst>
          </a:prstGeom>
          <a:solidFill>
            <a:srgbClr val="FFE1FF"/>
          </a:solidFill>
          <a:ln w="28575" algn="ctr">
            <a:noFill/>
            <a:miter lim="800000"/>
            <a:headEnd/>
            <a:tailEnd/>
          </a:ln>
        </p:spPr>
        <p:txBody>
          <a:bodyPr wrap="square" lIns="91440" tIns="91440" rIns="91440" bIns="91440" anchor="ctr">
            <a:spAutoFit/>
          </a:bodyPr>
          <a:lstStyle/>
          <a:p>
            <a:pPr marL="169863" lvl="1" indent="-169863" defTabSz="1016000">
              <a:lnSpc>
                <a:spcPct val="120000"/>
              </a:lnSpc>
              <a:spcAft>
                <a:spcPts val="600"/>
              </a:spcAft>
              <a:buClr>
                <a:srgbClr val="663300"/>
              </a:buClr>
              <a:buFont typeface="Arial" pitchFamily="34" charset="0"/>
              <a:buChar char="•"/>
            </a:pPr>
            <a:r>
              <a:rPr lang="en-CA" altLang="ko-KR" b="1" dirty="0" smtClean="0">
                <a:solidFill>
                  <a:srgbClr val="003366"/>
                </a:solidFill>
                <a:latin typeface="Garamond" pitchFamily="18" charset="0"/>
                <a:ea typeface="Arial Unicode MS" pitchFamily="50" charset="-127"/>
                <a:cs typeface="Arial Unicode MS" pitchFamily="50" charset="-127"/>
              </a:rPr>
              <a:t>No assurance on XBRL-Related Documents </a:t>
            </a:r>
            <a:endParaRPr lang="en-US" altLang="ko-KR" b="1" dirty="0" smtClean="0">
              <a:solidFill>
                <a:srgbClr val="003366"/>
              </a:solidFill>
              <a:latin typeface="Garamond" pitchFamily="18" charset="0"/>
              <a:ea typeface="Arial Unicode MS" pitchFamily="50" charset="-127"/>
              <a:cs typeface="Arial Unicode MS" pitchFamily="50" charset="-127"/>
            </a:endParaRPr>
          </a:p>
          <a:p>
            <a:pPr marL="169863" lvl="1" indent="-169863" defTabSz="1016000">
              <a:lnSpc>
                <a:spcPct val="120000"/>
              </a:lnSpc>
              <a:spcAft>
                <a:spcPts val="600"/>
              </a:spcAft>
              <a:buClr>
                <a:srgbClr val="663300"/>
              </a:buClr>
              <a:buFont typeface="Arial" pitchFamily="34" charset="0"/>
              <a:buChar char="•"/>
            </a:pPr>
            <a:r>
              <a:rPr lang="en-US" altLang="ko-KR" b="1" dirty="0" smtClean="0">
                <a:solidFill>
                  <a:srgbClr val="990033"/>
                </a:solidFill>
                <a:latin typeface="Garamond" pitchFamily="18" charset="0"/>
                <a:ea typeface="Arial Unicode MS" pitchFamily="50" charset="-127"/>
                <a:cs typeface="Arial Unicode MS" pitchFamily="50" charset="-127"/>
              </a:rPr>
              <a:t>Luis Aguilar (SEC Commissioner)</a:t>
            </a:r>
            <a:br>
              <a:rPr lang="en-US" altLang="ko-KR" b="1" dirty="0" smtClean="0">
                <a:solidFill>
                  <a:srgbClr val="990033"/>
                </a:solidFill>
                <a:latin typeface="Garamond" pitchFamily="18" charset="0"/>
                <a:ea typeface="Arial Unicode MS" pitchFamily="50" charset="-127"/>
                <a:cs typeface="Arial Unicode MS" pitchFamily="50" charset="-127"/>
              </a:rPr>
            </a:br>
            <a:r>
              <a:rPr lang="en-US" altLang="ko-KR" b="1" dirty="0" smtClean="0">
                <a:solidFill>
                  <a:srgbClr val="990033"/>
                </a:solidFill>
                <a:latin typeface="Garamond" pitchFamily="18" charset="0"/>
                <a:ea typeface="Arial Unicode MS" pitchFamily="50" charset="-127"/>
                <a:cs typeface="Arial Unicode MS" pitchFamily="50" charset="-127"/>
              </a:rPr>
              <a:t>“Limiting liability puts investors at greater risk for misleading disclosures and for suffering losses.”</a:t>
            </a:r>
          </a:p>
          <a:p>
            <a:pPr marL="169863" lvl="1" indent="-169863" defTabSz="1016000">
              <a:lnSpc>
                <a:spcPct val="120000"/>
              </a:lnSpc>
              <a:spcAft>
                <a:spcPts val="600"/>
              </a:spcAft>
              <a:buClr>
                <a:srgbClr val="663300"/>
              </a:buClr>
              <a:buFont typeface="Arial" pitchFamily="34" charset="0"/>
              <a:buChar char="•"/>
            </a:pPr>
            <a:r>
              <a:rPr lang="en-US" altLang="ko-KR" b="1" dirty="0" smtClean="0">
                <a:solidFill>
                  <a:srgbClr val="003300"/>
                </a:solidFill>
                <a:latin typeface="Garamond" pitchFamily="18" charset="0"/>
                <a:ea typeface="Arial Unicode MS" pitchFamily="50" charset="-127"/>
                <a:cs typeface="Arial Unicode MS" pitchFamily="50" charset="-127"/>
              </a:rPr>
              <a:t>The tagged data will not be subject to antifraud claims by investors even if the information is inaccurate, assuming the mistake was made with good faith.</a:t>
            </a:r>
          </a:p>
        </p:txBody>
      </p:sp>
      <p:sp>
        <p:nvSpPr>
          <p:cNvPr id="118" name="Rounded Rectangle 117"/>
          <p:cNvSpPr/>
          <p:nvPr/>
        </p:nvSpPr>
        <p:spPr>
          <a:xfrm>
            <a:off x="465137" y="1654602"/>
            <a:ext cx="2377440" cy="822960"/>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CA" altLang="ko-KR" sz="1400" b="1" kern="0" dirty="0" smtClean="0">
                <a:solidFill>
                  <a:srgbClr val="FFFFFF"/>
                </a:solidFill>
                <a:latin typeface="Garamond" pitchFamily="18" charset="0"/>
                <a:ea typeface="굴림" pitchFamily="50" charset="-127"/>
              </a:rPr>
              <a:t>Increased XBRL implementation for regulatory filings</a:t>
            </a:r>
            <a:endParaRPr lang="en-US" altLang="ko-KR" sz="1400" b="1" kern="0" dirty="0" smtClean="0">
              <a:solidFill>
                <a:srgbClr val="FFFFFF"/>
              </a:solidFill>
              <a:latin typeface="Garamond" pitchFamily="18" charset="0"/>
              <a:ea typeface="굴림" pitchFamily="50" charset="-127"/>
            </a:endParaRPr>
          </a:p>
        </p:txBody>
      </p:sp>
      <p:sp>
        <p:nvSpPr>
          <p:cNvPr id="119" name="Rounded Rectangle 118"/>
          <p:cNvSpPr/>
          <p:nvPr/>
        </p:nvSpPr>
        <p:spPr>
          <a:xfrm>
            <a:off x="3894137" y="1356519"/>
            <a:ext cx="2377440" cy="640080"/>
          </a:xfrm>
          <a:prstGeom prst="roundRect">
            <a:avLst/>
          </a:prstGeom>
          <a:solidFill>
            <a:srgbClr val="0000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US" altLang="ko-KR" sz="1400" b="1" kern="0" dirty="0" smtClean="0">
                <a:solidFill>
                  <a:srgbClr val="FFFFFF"/>
                </a:solidFill>
                <a:latin typeface="Garamond" pitchFamily="18" charset="0"/>
                <a:ea typeface="굴림" pitchFamily="50" charset="-127"/>
              </a:rPr>
              <a:t>Limited liability provisions for XBRL </a:t>
            </a:r>
          </a:p>
        </p:txBody>
      </p:sp>
      <p:sp>
        <p:nvSpPr>
          <p:cNvPr id="121" name="Rounded Rectangle 120"/>
          <p:cNvSpPr/>
          <p:nvPr/>
        </p:nvSpPr>
        <p:spPr>
          <a:xfrm>
            <a:off x="3894137" y="2149902"/>
            <a:ext cx="2377440" cy="640080"/>
          </a:xfrm>
          <a:prstGeom prst="roundRect">
            <a:avLst/>
          </a:prstGeom>
          <a:solidFill>
            <a:srgbClr val="663300"/>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US" altLang="ko-KR" sz="1400" b="1" kern="0" dirty="0" smtClean="0">
                <a:solidFill>
                  <a:srgbClr val="FFFFFF"/>
                </a:solidFill>
                <a:latin typeface="Garamond" pitchFamily="18" charset="0"/>
                <a:ea typeface="굴림" pitchFamily="50" charset="-127"/>
              </a:rPr>
              <a:t>Limited </a:t>
            </a:r>
            <a:r>
              <a:rPr lang="en-GB" altLang="ko-KR" sz="1400" b="1" kern="0" dirty="0" smtClean="0">
                <a:solidFill>
                  <a:srgbClr val="FFFFFF"/>
                </a:solidFill>
                <a:latin typeface="Garamond" pitchFamily="18" charset="0"/>
                <a:ea typeface="굴림" pitchFamily="50" charset="-127"/>
              </a:rPr>
              <a:t>guidance for and experience with  XBRL</a:t>
            </a:r>
            <a:endParaRPr lang="en-US" altLang="ko-KR" sz="1400" b="1" kern="0" dirty="0" smtClean="0">
              <a:solidFill>
                <a:srgbClr val="FFFFFF"/>
              </a:solidFill>
              <a:latin typeface="Garamond" pitchFamily="18" charset="0"/>
              <a:ea typeface="굴림" pitchFamily="50" charset="-127"/>
            </a:endParaRPr>
          </a:p>
        </p:txBody>
      </p:sp>
      <p:sp>
        <p:nvSpPr>
          <p:cNvPr id="122" name="Rounded Rectangle 121"/>
          <p:cNvSpPr/>
          <p:nvPr/>
        </p:nvSpPr>
        <p:spPr>
          <a:xfrm>
            <a:off x="7323137" y="1654602"/>
            <a:ext cx="2377440" cy="82296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CA" altLang="ko-KR" sz="1400" b="1" kern="0" dirty="0" smtClean="0">
                <a:solidFill>
                  <a:srgbClr val="FFFFFF"/>
                </a:solidFill>
                <a:latin typeface="Garamond" pitchFamily="18" charset="0"/>
                <a:ea typeface="굴림" pitchFamily="50" charset="-127"/>
              </a:rPr>
              <a:t>Quality of XBRL-tagged information </a:t>
            </a:r>
            <a:endParaRPr lang="en-US" altLang="ko-KR" sz="1400" b="1" kern="0" dirty="0" smtClean="0">
              <a:solidFill>
                <a:srgbClr val="FFFFFF"/>
              </a:solidFill>
              <a:latin typeface="Garamond" pitchFamily="18" charset="0"/>
              <a:ea typeface="굴림" pitchFamily="50" charset="-127"/>
            </a:endParaRPr>
          </a:p>
        </p:txBody>
      </p:sp>
      <p:sp>
        <p:nvSpPr>
          <p:cNvPr id="125" name="Rounded Rectangle 124"/>
          <p:cNvSpPr/>
          <p:nvPr/>
        </p:nvSpPr>
        <p:spPr>
          <a:xfrm>
            <a:off x="7475537" y="2936968"/>
            <a:ext cx="2209800" cy="1355169"/>
          </a:xfrm>
          <a:prstGeom prst="roundRect">
            <a:avLst>
              <a:gd name="adj" fmla="val 8833"/>
            </a:avLst>
          </a:prstGeom>
          <a:solidFill>
            <a:srgbClr val="FFFFCC"/>
          </a:solidFill>
          <a:ln w="28575" algn="ctr">
            <a:noFill/>
            <a:miter lim="800000"/>
            <a:headEnd/>
            <a:tailEnd/>
          </a:ln>
        </p:spPr>
        <p:txBody>
          <a:bodyPr wrap="square" lIns="91440" tIns="91440" rIns="91440" bIns="91440" anchor="ctr">
            <a:spAutoFit/>
          </a:bodyPr>
          <a:lstStyle/>
          <a:p>
            <a:pPr marL="169863" indent="-169863">
              <a:lnSpc>
                <a:spcPct val="120000"/>
              </a:lnSpc>
              <a:spcAft>
                <a:spcPts val="600"/>
              </a:spcAft>
              <a:buFont typeface="Arial" pitchFamily="34" charset="0"/>
              <a:buChar char="•"/>
            </a:pPr>
            <a:r>
              <a:rPr lang="en-US" altLang="ko-KR" b="1" dirty="0" smtClean="0">
                <a:solidFill>
                  <a:srgbClr val="000000"/>
                </a:solidFill>
                <a:latin typeface="Garamond" pitchFamily="18" charset="0"/>
                <a:ea typeface="Arial Unicode MS" pitchFamily="50" charset="-127"/>
                <a:cs typeface="Arial Unicode MS" pitchFamily="50" charset="-127"/>
              </a:rPr>
              <a:t>Elliott (2002), </a:t>
            </a:r>
            <a:r>
              <a:rPr lang="en-US" altLang="ko-KR" b="1" dirty="0" err="1" smtClean="0">
                <a:solidFill>
                  <a:srgbClr val="000000"/>
                </a:solidFill>
                <a:latin typeface="Garamond" pitchFamily="18" charset="0"/>
                <a:ea typeface="Arial Unicode MS" pitchFamily="50" charset="-127"/>
                <a:cs typeface="Arial Unicode MS" pitchFamily="50" charset="-127"/>
              </a:rPr>
              <a:t>Pinsker</a:t>
            </a:r>
            <a:r>
              <a:rPr lang="en-US" altLang="ko-KR" b="1" dirty="0" smtClean="0">
                <a:solidFill>
                  <a:srgbClr val="000000"/>
                </a:solidFill>
                <a:latin typeface="Garamond" pitchFamily="18" charset="0"/>
                <a:ea typeface="Arial Unicode MS" pitchFamily="50" charset="-127"/>
                <a:cs typeface="Arial Unicode MS" pitchFamily="50" charset="-127"/>
              </a:rPr>
              <a:t> (2003), Farewell &amp; </a:t>
            </a:r>
            <a:r>
              <a:rPr lang="en-US" altLang="ko-KR" b="1" dirty="0" err="1" smtClean="0">
                <a:solidFill>
                  <a:srgbClr val="000000"/>
                </a:solidFill>
                <a:latin typeface="Garamond" pitchFamily="18" charset="0"/>
                <a:ea typeface="Arial Unicode MS" pitchFamily="50" charset="-127"/>
                <a:cs typeface="Arial Unicode MS" pitchFamily="50" charset="-127"/>
              </a:rPr>
              <a:t>Pinsker</a:t>
            </a:r>
            <a:r>
              <a:rPr lang="en-US" altLang="ko-KR" b="1" dirty="0" smtClean="0">
                <a:solidFill>
                  <a:srgbClr val="000000"/>
                </a:solidFill>
                <a:latin typeface="Garamond" pitchFamily="18" charset="0"/>
                <a:ea typeface="Arial Unicode MS" pitchFamily="50" charset="-127"/>
                <a:cs typeface="Arial Unicode MS" pitchFamily="50" charset="-127"/>
              </a:rPr>
              <a:t> (2005), Brian, </a:t>
            </a:r>
            <a:r>
              <a:rPr lang="en-US" altLang="ko-KR" b="1" dirty="0" err="1" smtClean="0">
                <a:solidFill>
                  <a:srgbClr val="000000"/>
                </a:solidFill>
                <a:latin typeface="Garamond" pitchFamily="18" charset="0"/>
                <a:ea typeface="Arial Unicode MS" pitchFamily="50" charset="-127"/>
                <a:cs typeface="Arial Unicode MS" pitchFamily="50" charset="-127"/>
              </a:rPr>
              <a:t>Okesson</a:t>
            </a:r>
            <a:r>
              <a:rPr lang="en-US" altLang="ko-KR" b="1" dirty="0" smtClean="0">
                <a:solidFill>
                  <a:srgbClr val="000000"/>
                </a:solidFill>
                <a:latin typeface="Garamond" pitchFamily="18" charset="0"/>
                <a:ea typeface="Arial Unicode MS" pitchFamily="50" charset="-127"/>
                <a:cs typeface="Arial Unicode MS" pitchFamily="50" charset="-127"/>
              </a:rPr>
              <a:t>, &amp; Watson (2006), and Boritz &amp; No (2004, 2008)</a:t>
            </a:r>
          </a:p>
        </p:txBody>
      </p:sp>
      <p:grpSp>
        <p:nvGrpSpPr>
          <p:cNvPr id="56" name="Group 103"/>
          <p:cNvGrpSpPr>
            <a:grpSpLocks/>
          </p:cNvGrpSpPr>
          <p:nvPr/>
        </p:nvGrpSpPr>
        <p:grpSpPr bwMode="auto">
          <a:xfrm>
            <a:off x="503237" y="5128419"/>
            <a:ext cx="2645115" cy="1391470"/>
            <a:chOff x="481013" y="2962275"/>
            <a:chExt cx="2382837" cy="1257300"/>
          </a:xfrm>
        </p:grpSpPr>
        <p:pic>
          <p:nvPicPr>
            <p:cNvPr id="57" name="Picture 45" descr="Accounting System.gif"/>
            <p:cNvPicPr>
              <a:picLocks noChangeAspect="1"/>
            </p:cNvPicPr>
            <p:nvPr/>
          </p:nvPicPr>
          <p:blipFill>
            <a:blip r:embed="rId5" cstate="print"/>
            <a:srcRect/>
            <a:stretch>
              <a:fillRect/>
            </a:stretch>
          </p:blipFill>
          <p:spPr bwMode="auto">
            <a:xfrm>
              <a:off x="1347788" y="3382963"/>
              <a:ext cx="649287" cy="836612"/>
            </a:xfrm>
            <a:prstGeom prst="rect">
              <a:avLst/>
            </a:prstGeom>
            <a:noFill/>
            <a:ln w="9525">
              <a:noFill/>
              <a:miter lim="800000"/>
              <a:headEnd/>
              <a:tailEnd/>
            </a:ln>
          </p:spPr>
        </p:pic>
        <p:pic>
          <p:nvPicPr>
            <p:cNvPr id="58" name="Picture 49" descr="Input Data.gif"/>
            <p:cNvPicPr>
              <a:picLocks noChangeAspect="1"/>
            </p:cNvPicPr>
            <p:nvPr/>
          </p:nvPicPr>
          <p:blipFill>
            <a:blip r:embed="rId6" cstate="print"/>
            <a:srcRect/>
            <a:stretch>
              <a:fillRect/>
            </a:stretch>
          </p:blipFill>
          <p:spPr bwMode="auto">
            <a:xfrm>
              <a:off x="481013" y="3382963"/>
              <a:ext cx="649287" cy="836612"/>
            </a:xfrm>
            <a:prstGeom prst="rect">
              <a:avLst/>
            </a:prstGeom>
            <a:noFill/>
            <a:ln w="9525">
              <a:noFill/>
              <a:miter lim="800000"/>
              <a:headEnd/>
              <a:tailEnd/>
            </a:ln>
          </p:spPr>
        </p:pic>
        <p:pic>
          <p:nvPicPr>
            <p:cNvPr id="59" name="Picture 53" descr="Traditional Financial Statements.gif"/>
            <p:cNvPicPr>
              <a:picLocks noChangeAspect="1"/>
            </p:cNvPicPr>
            <p:nvPr/>
          </p:nvPicPr>
          <p:blipFill>
            <a:blip r:embed="rId7" cstate="print"/>
            <a:srcRect/>
            <a:stretch>
              <a:fillRect/>
            </a:stretch>
          </p:blipFill>
          <p:spPr bwMode="auto">
            <a:xfrm>
              <a:off x="2214563" y="2962275"/>
              <a:ext cx="649287" cy="838200"/>
            </a:xfrm>
            <a:prstGeom prst="rect">
              <a:avLst/>
            </a:prstGeom>
            <a:noFill/>
            <a:ln w="9525">
              <a:noFill/>
              <a:miter lim="800000"/>
              <a:headEnd/>
              <a:tailEnd/>
            </a:ln>
          </p:spPr>
        </p:pic>
        <p:cxnSp>
          <p:nvCxnSpPr>
            <p:cNvPr id="60" name="Straight Arrow Connector 59"/>
            <p:cNvCxnSpPr/>
            <p:nvPr/>
          </p:nvCxnSpPr>
          <p:spPr>
            <a:xfrm>
              <a:off x="1130300" y="3802063"/>
              <a:ext cx="217488"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1" name="Elbow Connector 60"/>
            <p:cNvCxnSpPr/>
            <p:nvPr/>
          </p:nvCxnSpPr>
          <p:spPr>
            <a:xfrm flipV="1">
              <a:off x="1997075" y="3381375"/>
              <a:ext cx="217488" cy="420688"/>
            </a:xfrm>
            <a:prstGeom prst="bentConnector3">
              <a:avLst>
                <a:gd name="adj1" fmla="val 22699"/>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62" name="Group 108"/>
          <p:cNvGrpSpPr>
            <a:grpSpLocks/>
          </p:cNvGrpSpPr>
          <p:nvPr/>
        </p:nvGrpSpPr>
        <p:grpSpPr bwMode="auto">
          <a:xfrm>
            <a:off x="2186172" y="6057823"/>
            <a:ext cx="956894" cy="1020762"/>
            <a:chOff x="1997075" y="3802063"/>
            <a:chExt cx="862013" cy="922337"/>
          </a:xfrm>
        </p:grpSpPr>
        <p:pic>
          <p:nvPicPr>
            <p:cNvPr id="63" name="Picture 57" descr="XBRL Taxonomies.gif"/>
            <p:cNvPicPr>
              <a:picLocks noChangeAspect="1"/>
            </p:cNvPicPr>
            <p:nvPr/>
          </p:nvPicPr>
          <p:blipFill>
            <a:blip r:embed="rId8" cstate="print"/>
            <a:srcRect/>
            <a:stretch>
              <a:fillRect/>
            </a:stretch>
          </p:blipFill>
          <p:spPr bwMode="auto">
            <a:xfrm>
              <a:off x="2209800" y="3894138"/>
              <a:ext cx="649288" cy="830262"/>
            </a:xfrm>
            <a:prstGeom prst="rect">
              <a:avLst/>
            </a:prstGeom>
            <a:noFill/>
            <a:ln w="9525">
              <a:noFill/>
              <a:miter lim="800000"/>
              <a:headEnd/>
              <a:tailEnd/>
            </a:ln>
          </p:spPr>
        </p:pic>
        <p:cxnSp>
          <p:nvCxnSpPr>
            <p:cNvPr id="64" name="Elbow Connector 63"/>
            <p:cNvCxnSpPr/>
            <p:nvPr/>
          </p:nvCxnSpPr>
          <p:spPr>
            <a:xfrm>
              <a:off x="1997075" y="3802063"/>
              <a:ext cx="212725" cy="508000"/>
            </a:xfrm>
            <a:prstGeom prst="bentConnector3">
              <a:avLst>
                <a:gd name="adj1" fmla="val 22088"/>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65" name="Group 110"/>
          <p:cNvGrpSpPr>
            <a:grpSpLocks/>
          </p:cNvGrpSpPr>
          <p:nvPr/>
        </p:nvGrpSpPr>
        <p:grpSpPr bwMode="auto">
          <a:xfrm>
            <a:off x="3143065" y="5592242"/>
            <a:ext cx="1929647" cy="1027791"/>
            <a:chOff x="2859088" y="3381375"/>
            <a:chExt cx="1738312" cy="928688"/>
          </a:xfrm>
        </p:grpSpPr>
        <p:pic>
          <p:nvPicPr>
            <p:cNvPr id="66" name="Picture 56" descr="XBRL Instance Documents.gif"/>
            <p:cNvPicPr>
              <a:picLocks noChangeAspect="1"/>
            </p:cNvPicPr>
            <p:nvPr/>
          </p:nvPicPr>
          <p:blipFill>
            <a:blip r:embed="rId9" cstate="print"/>
            <a:srcRect/>
            <a:stretch>
              <a:fillRect/>
            </a:stretch>
          </p:blipFill>
          <p:spPr bwMode="auto">
            <a:xfrm>
              <a:off x="3946525" y="3386138"/>
              <a:ext cx="650875" cy="830262"/>
            </a:xfrm>
            <a:prstGeom prst="rect">
              <a:avLst/>
            </a:prstGeom>
            <a:noFill/>
            <a:ln w="9525">
              <a:noFill/>
              <a:miter lim="800000"/>
              <a:headEnd/>
              <a:tailEnd/>
            </a:ln>
          </p:spPr>
        </p:pic>
        <p:cxnSp>
          <p:nvCxnSpPr>
            <p:cNvPr id="67" name="Straight Arrow Connector 66"/>
            <p:cNvCxnSpPr/>
            <p:nvPr/>
          </p:nvCxnSpPr>
          <p:spPr>
            <a:xfrm>
              <a:off x="3730625"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68" name="Picture 55" descr="XBRL Application.gif"/>
            <p:cNvPicPr>
              <a:picLocks noChangeAspect="1"/>
            </p:cNvPicPr>
            <p:nvPr/>
          </p:nvPicPr>
          <p:blipFill>
            <a:blip r:embed="rId10" cstate="print"/>
            <a:srcRect/>
            <a:stretch>
              <a:fillRect/>
            </a:stretch>
          </p:blipFill>
          <p:spPr bwMode="auto">
            <a:xfrm>
              <a:off x="3079750" y="3386138"/>
              <a:ext cx="650875" cy="830262"/>
            </a:xfrm>
            <a:prstGeom prst="rect">
              <a:avLst/>
            </a:prstGeom>
            <a:noFill/>
            <a:ln w="9525">
              <a:noFill/>
              <a:miter lim="800000"/>
              <a:headEnd/>
              <a:tailEnd/>
            </a:ln>
          </p:spPr>
        </p:pic>
        <p:cxnSp>
          <p:nvCxnSpPr>
            <p:cNvPr id="69" name="Elbow Connector 68"/>
            <p:cNvCxnSpPr/>
            <p:nvPr/>
          </p:nvCxnSpPr>
          <p:spPr>
            <a:xfrm>
              <a:off x="2863850" y="3381375"/>
              <a:ext cx="215900" cy="420688"/>
            </a:xfrm>
            <a:prstGeom prst="bentConnector3">
              <a:avLst>
                <a:gd name="adj1" fmla="val 28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0" name="Elbow Connector 69"/>
            <p:cNvCxnSpPr/>
            <p:nvPr/>
          </p:nvCxnSpPr>
          <p:spPr>
            <a:xfrm flipV="1">
              <a:off x="2859088" y="3802063"/>
              <a:ext cx="220662" cy="508000"/>
            </a:xfrm>
            <a:prstGeom prst="bentConnector3">
              <a:avLst>
                <a:gd name="adj1" fmla="val 28473"/>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71" name="Group 107"/>
          <p:cNvGrpSpPr>
            <a:grpSpLocks/>
          </p:cNvGrpSpPr>
          <p:nvPr/>
        </p:nvGrpSpPr>
        <p:grpSpPr bwMode="auto">
          <a:xfrm>
            <a:off x="5072712" y="5597513"/>
            <a:ext cx="960419" cy="918862"/>
            <a:chOff x="4597400" y="3386138"/>
            <a:chExt cx="865188" cy="830262"/>
          </a:xfrm>
        </p:grpSpPr>
        <p:pic>
          <p:nvPicPr>
            <p:cNvPr id="72" name="Picture 46" descr="Corporate Web Server.gif"/>
            <p:cNvPicPr>
              <a:picLocks noChangeAspect="1"/>
            </p:cNvPicPr>
            <p:nvPr/>
          </p:nvPicPr>
          <p:blipFill>
            <a:blip r:embed="rId11" cstate="print"/>
            <a:srcRect/>
            <a:stretch>
              <a:fillRect/>
            </a:stretch>
          </p:blipFill>
          <p:spPr bwMode="auto">
            <a:xfrm>
              <a:off x="4813300" y="3386138"/>
              <a:ext cx="649288" cy="830262"/>
            </a:xfrm>
            <a:prstGeom prst="rect">
              <a:avLst/>
            </a:prstGeom>
            <a:noFill/>
            <a:ln w="9525">
              <a:noFill/>
              <a:miter lim="800000"/>
              <a:headEnd/>
              <a:tailEnd/>
            </a:ln>
          </p:spPr>
        </p:pic>
        <p:cxnSp>
          <p:nvCxnSpPr>
            <p:cNvPr id="73" name="Straight Arrow Connector 72"/>
            <p:cNvCxnSpPr/>
            <p:nvPr/>
          </p:nvCxnSpPr>
          <p:spPr>
            <a:xfrm>
              <a:off x="4597400"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74" name="Group 111"/>
          <p:cNvGrpSpPr>
            <a:grpSpLocks/>
          </p:cNvGrpSpPr>
          <p:nvPr/>
        </p:nvGrpSpPr>
        <p:grpSpPr bwMode="auto">
          <a:xfrm>
            <a:off x="6033132" y="5597513"/>
            <a:ext cx="1954318" cy="918862"/>
            <a:chOff x="5462588" y="3386138"/>
            <a:chExt cx="1760537" cy="830262"/>
          </a:xfrm>
        </p:grpSpPr>
        <p:pic>
          <p:nvPicPr>
            <p:cNvPr id="75" name="Picture 50" descr="Internet.gif"/>
            <p:cNvPicPr>
              <a:picLocks noChangeAspect="1"/>
            </p:cNvPicPr>
            <p:nvPr/>
          </p:nvPicPr>
          <p:blipFill>
            <a:blip r:embed="rId12" cstate="print"/>
            <a:srcRect/>
            <a:stretch>
              <a:fillRect/>
            </a:stretch>
          </p:blipFill>
          <p:spPr bwMode="auto">
            <a:xfrm>
              <a:off x="5680075" y="3594100"/>
              <a:ext cx="676275" cy="414338"/>
            </a:xfrm>
            <a:prstGeom prst="rect">
              <a:avLst/>
            </a:prstGeom>
            <a:noFill/>
            <a:ln w="9525">
              <a:noFill/>
              <a:miter lim="800000"/>
              <a:headEnd/>
              <a:tailEnd/>
            </a:ln>
          </p:spPr>
        </p:pic>
        <p:pic>
          <p:nvPicPr>
            <p:cNvPr id="76" name="Picture 54" descr="Users.gif"/>
            <p:cNvPicPr>
              <a:picLocks noChangeAspect="1"/>
            </p:cNvPicPr>
            <p:nvPr/>
          </p:nvPicPr>
          <p:blipFill>
            <a:blip r:embed="rId13" cstate="print"/>
            <a:srcRect/>
            <a:stretch>
              <a:fillRect/>
            </a:stretch>
          </p:blipFill>
          <p:spPr bwMode="auto">
            <a:xfrm>
              <a:off x="6572250" y="3386138"/>
              <a:ext cx="650875" cy="830262"/>
            </a:xfrm>
            <a:prstGeom prst="rect">
              <a:avLst/>
            </a:prstGeom>
            <a:noFill/>
            <a:ln w="9525">
              <a:noFill/>
              <a:miter lim="800000"/>
              <a:headEnd/>
              <a:tailEnd/>
            </a:ln>
          </p:spPr>
        </p:pic>
        <p:cxnSp>
          <p:nvCxnSpPr>
            <p:cNvPr id="77" name="Straight Arrow Connector 76"/>
            <p:cNvCxnSpPr/>
            <p:nvPr/>
          </p:nvCxnSpPr>
          <p:spPr>
            <a:xfrm>
              <a:off x="5462588" y="3802063"/>
              <a:ext cx="217487"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a:off x="6356350"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79" name="Group 112"/>
          <p:cNvGrpSpPr>
            <a:grpSpLocks/>
          </p:cNvGrpSpPr>
          <p:nvPr/>
        </p:nvGrpSpPr>
        <p:grpSpPr bwMode="auto">
          <a:xfrm>
            <a:off x="7987450" y="5390198"/>
            <a:ext cx="1624781" cy="1333492"/>
            <a:chOff x="7223125" y="3198813"/>
            <a:chExt cx="1463675" cy="1204912"/>
          </a:xfrm>
        </p:grpSpPr>
        <p:pic>
          <p:nvPicPr>
            <p:cNvPr id="80" name="Picture 47" descr="Data Format.gif"/>
            <p:cNvPicPr>
              <a:picLocks noChangeAspect="1"/>
            </p:cNvPicPr>
            <p:nvPr/>
          </p:nvPicPr>
          <p:blipFill>
            <a:blip r:embed="rId14" cstate="print"/>
            <a:srcRect/>
            <a:stretch>
              <a:fillRect/>
            </a:stretch>
          </p:blipFill>
          <p:spPr bwMode="auto">
            <a:xfrm>
              <a:off x="8439150" y="3198813"/>
              <a:ext cx="247650" cy="1204912"/>
            </a:xfrm>
            <a:prstGeom prst="rect">
              <a:avLst/>
            </a:prstGeom>
            <a:noFill/>
            <a:ln w="9525">
              <a:noFill/>
              <a:miter lim="800000"/>
              <a:headEnd/>
              <a:tailEnd/>
            </a:ln>
          </p:spPr>
        </p:pic>
        <p:pic>
          <p:nvPicPr>
            <p:cNvPr id="81" name="Picture 58" descr="XBRL Third Party Style Sheets.gif"/>
            <p:cNvPicPr>
              <a:picLocks noChangeAspect="1"/>
            </p:cNvPicPr>
            <p:nvPr/>
          </p:nvPicPr>
          <p:blipFill>
            <a:blip r:embed="rId15" cstate="print"/>
            <a:srcRect/>
            <a:stretch>
              <a:fillRect/>
            </a:stretch>
          </p:blipFill>
          <p:spPr bwMode="auto">
            <a:xfrm>
              <a:off x="7439025" y="3386138"/>
              <a:ext cx="650875" cy="830262"/>
            </a:xfrm>
            <a:prstGeom prst="rect">
              <a:avLst/>
            </a:prstGeom>
            <a:noFill/>
            <a:ln w="9525">
              <a:noFill/>
              <a:miter lim="800000"/>
              <a:headEnd/>
              <a:tailEnd/>
            </a:ln>
          </p:spPr>
        </p:pic>
        <p:cxnSp>
          <p:nvCxnSpPr>
            <p:cNvPr id="82" name="Straight Arrow Connector 81"/>
            <p:cNvCxnSpPr/>
            <p:nvPr/>
          </p:nvCxnSpPr>
          <p:spPr>
            <a:xfrm>
              <a:off x="7223125"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3" name="Elbow Connector 82"/>
            <p:cNvCxnSpPr/>
            <p:nvPr/>
          </p:nvCxnSpPr>
          <p:spPr>
            <a:xfrm flipV="1">
              <a:off x="8089900" y="3305175"/>
              <a:ext cx="368300" cy="496888"/>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4" name="Elbow Connector 83"/>
            <p:cNvCxnSpPr/>
            <p:nvPr/>
          </p:nvCxnSpPr>
          <p:spPr>
            <a:xfrm flipV="1">
              <a:off x="8089900" y="3651250"/>
              <a:ext cx="368300" cy="150813"/>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5" name="Elbow Connector 84"/>
            <p:cNvCxnSpPr/>
            <p:nvPr/>
          </p:nvCxnSpPr>
          <p:spPr>
            <a:xfrm>
              <a:off x="8089900" y="3802063"/>
              <a:ext cx="368300" cy="177800"/>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6" name="Elbow Connector 85"/>
            <p:cNvCxnSpPr/>
            <p:nvPr/>
          </p:nvCxnSpPr>
          <p:spPr>
            <a:xfrm>
              <a:off x="8089900" y="3802063"/>
              <a:ext cx="368300" cy="493712"/>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87" name="Group 190"/>
          <p:cNvGrpSpPr>
            <a:grpSpLocks/>
          </p:cNvGrpSpPr>
          <p:nvPr/>
        </p:nvGrpSpPr>
        <p:grpSpPr bwMode="auto">
          <a:xfrm>
            <a:off x="3183596" y="5223291"/>
            <a:ext cx="1522571" cy="252995"/>
            <a:chOff x="2895599" y="3048000"/>
            <a:chExt cx="1371601" cy="228600"/>
          </a:xfrm>
        </p:grpSpPr>
        <p:pic>
          <p:nvPicPr>
            <p:cNvPr id="88" name="Picture 61" descr="Traditional Audit.gif"/>
            <p:cNvPicPr>
              <a:picLocks noChangeAspect="1"/>
            </p:cNvPicPr>
            <p:nvPr/>
          </p:nvPicPr>
          <p:blipFill>
            <a:blip r:embed="rId16" cstate="print"/>
            <a:srcRect/>
            <a:stretch>
              <a:fillRect/>
            </a:stretch>
          </p:blipFill>
          <p:spPr bwMode="auto">
            <a:xfrm>
              <a:off x="3114675" y="3051174"/>
              <a:ext cx="1152525" cy="222250"/>
            </a:xfrm>
            <a:prstGeom prst="rect">
              <a:avLst/>
            </a:prstGeom>
            <a:noFill/>
            <a:ln w="9525">
              <a:noFill/>
              <a:miter lim="800000"/>
              <a:headEnd/>
              <a:tailEnd/>
            </a:ln>
          </p:spPr>
        </p:pic>
        <p:sp>
          <p:nvSpPr>
            <p:cNvPr id="89" name="Down Arrow 88"/>
            <p:cNvSpPr/>
            <p:nvPr/>
          </p:nvSpPr>
          <p:spPr>
            <a:xfrm rot="5400000">
              <a:off x="2863056" y="3080543"/>
              <a:ext cx="228600" cy="163513"/>
            </a:xfrm>
            <a:prstGeom prst="downArrow">
              <a:avLst>
                <a:gd name="adj1" fmla="val 50000"/>
                <a:gd name="adj2" fmla="val 59351"/>
              </a:avLst>
            </a:prstGeom>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CA">
                <a:solidFill>
                  <a:srgbClr val="000000"/>
                </a:solidFill>
                <a:cs typeface="Arial" charset="0"/>
              </a:endParaRPr>
            </a:p>
          </p:txBody>
        </p:sp>
      </p:grpSp>
      <p:grpSp>
        <p:nvGrpSpPr>
          <p:cNvPr id="90" name="Group 191"/>
          <p:cNvGrpSpPr>
            <a:grpSpLocks/>
          </p:cNvGrpSpPr>
          <p:nvPr/>
        </p:nvGrpSpPr>
        <p:grpSpPr bwMode="auto">
          <a:xfrm>
            <a:off x="4029469" y="6560299"/>
            <a:ext cx="1369257" cy="570994"/>
            <a:chOff x="3657600" y="4243450"/>
            <a:chExt cx="1233488" cy="516700"/>
          </a:xfrm>
        </p:grpSpPr>
        <p:pic>
          <p:nvPicPr>
            <p:cNvPr id="91" name="Picture 59" descr="Assurance for XBRL Instance Documents.gif"/>
            <p:cNvPicPr>
              <a:picLocks noChangeAspect="1"/>
            </p:cNvPicPr>
            <p:nvPr/>
          </p:nvPicPr>
          <p:blipFill>
            <a:blip r:embed="rId17" cstate="print"/>
            <a:srcRect/>
            <a:stretch>
              <a:fillRect/>
            </a:stretch>
          </p:blipFill>
          <p:spPr bwMode="auto">
            <a:xfrm>
              <a:off x="3657600" y="4445825"/>
              <a:ext cx="1233488" cy="314325"/>
            </a:xfrm>
            <a:prstGeom prst="rect">
              <a:avLst/>
            </a:prstGeom>
            <a:noFill/>
            <a:ln w="9525">
              <a:noFill/>
              <a:miter lim="800000"/>
              <a:headEnd/>
              <a:tailEnd/>
            </a:ln>
          </p:spPr>
        </p:pic>
        <p:sp>
          <p:nvSpPr>
            <p:cNvPr id="92" name="Down Arrow 91"/>
            <p:cNvSpPr/>
            <p:nvPr/>
          </p:nvSpPr>
          <p:spPr>
            <a:xfrm rot="10800000">
              <a:off x="4160838" y="4243450"/>
              <a:ext cx="228600" cy="152625"/>
            </a:xfrm>
            <a:prstGeom prst="downArrow">
              <a:avLst>
                <a:gd name="adj1" fmla="val 50000"/>
                <a:gd name="adj2" fmla="val 59351"/>
              </a:avLst>
            </a:prstGeom>
            <a:ln>
              <a:solidFill>
                <a:srgbClr val="9900CC"/>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CA">
                <a:solidFill>
                  <a:srgbClr val="9933FF"/>
                </a:solidFill>
                <a:cs typeface="Arial" charset="0"/>
              </a:endParaRPr>
            </a:p>
          </p:txBody>
        </p:sp>
      </p:grpSp>
      <p:sp>
        <p:nvSpPr>
          <p:cNvPr id="96" name="Explosion 2 95"/>
          <p:cNvSpPr/>
          <p:nvPr/>
        </p:nvSpPr>
        <p:spPr>
          <a:xfrm rot="426235">
            <a:off x="3384491" y="6317845"/>
            <a:ext cx="2791381" cy="1247404"/>
          </a:xfrm>
          <a:prstGeom prst="irregularSeal2">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anchor="ctr"/>
          <a:lstStyle/>
          <a:p>
            <a:pPr algn="ctr"/>
            <a:endParaRPr lang="en-CA">
              <a:solidFill>
                <a:srgbClr val="FFFFFF"/>
              </a:solidFill>
              <a:cs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randombar(horizontal)">
                                      <p:cBhvr>
                                        <p:cTn id="11" dur="500"/>
                                        <p:tgtEl>
                                          <p:spTgt spid="11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dissolve">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115"/>
                                        </p:tgtEl>
                                        <p:attrNameLst>
                                          <p:attrName>style.opacity</p:attrName>
                                        </p:attrNameLst>
                                      </p:cBhvr>
                                      <p:to>
                                        <p:strVal val="0.25"/>
                                      </p:to>
                                    </p:set>
                                    <p:animEffect filter="image" prLst="opacity: 0.25">
                                      <p:cBhvr rctx="IE">
                                        <p:cTn id="20" dur="indefinite"/>
                                        <p:tgtEl>
                                          <p:spTgt spid="115"/>
                                        </p:tgtEl>
                                      </p:cBhvr>
                                    </p:animEffect>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wipe(left)">
                                      <p:cBhvr>
                                        <p:cTn id="24" dur="500"/>
                                        <p:tgtEl>
                                          <p:spTgt spid="112"/>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randombar(horizontal)">
                                      <p:cBhvr>
                                        <p:cTn id="28" dur="500"/>
                                        <p:tgtEl>
                                          <p:spTgt spid="119"/>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randombar(horizontal)">
                                      <p:cBhvr>
                                        <p:cTn id="32" dur="500"/>
                                        <p:tgtEl>
                                          <p:spTgt spid="121"/>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dissolve">
                                      <p:cBhvr>
                                        <p:cTn id="36" dur="500"/>
                                        <p:tgtEl>
                                          <p:spTgt spid="11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grpId="1" nodeType="clickEffect">
                                  <p:stCondLst>
                                    <p:cond delay="0"/>
                                  </p:stCondLst>
                                  <p:childTnLst>
                                    <p:set>
                                      <p:cBhvr rctx="PPT">
                                        <p:cTn id="40" dur="indefinite"/>
                                        <p:tgtEl>
                                          <p:spTgt spid="116"/>
                                        </p:tgtEl>
                                        <p:attrNameLst>
                                          <p:attrName>style.opacity</p:attrName>
                                        </p:attrNameLst>
                                      </p:cBhvr>
                                      <p:to>
                                        <p:strVal val="0.25"/>
                                      </p:to>
                                    </p:set>
                                    <p:animEffect filter="image" prLst="opacity: 0.25">
                                      <p:cBhvr rctx="IE">
                                        <p:cTn id="41" dur="indefinite"/>
                                        <p:tgtEl>
                                          <p:spTgt spid="116"/>
                                        </p:tgtEl>
                                      </p:cBhvr>
                                    </p:animEffec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wipe(left)">
                                      <p:cBhvr>
                                        <p:cTn id="45" dur="500"/>
                                        <p:tgtEl>
                                          <p:spTgt spid="113"/>
                                        </p:tgtEl>
                                      </p:cBhvr>
                                    </p:animEffect>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randombar(horizontal)">
                                      <p:cBhvr>
                                        <p:cTn id="49" dur="500"/>
                                        <p:tgtEl>
                                          <p:spTgt spid="122"/>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dissolve">
                                      <p:cBhvr>
                                        <p:cTn id="53" dur="500"/>
                                        <p:tgtEl>
                                          <p:spTgt spid="12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grpId="1" nodeType="clickEffect">
                                  <p:stCondLst>
                                    <p:cond delay="0"/>
                                  </p:stCondLst>
                                  <p:childTnLst>
                                    <p:set>
                                      <p:cBhvr rctx="PPT">
                                        <p:cTn id="57" dur="indefinite"/>
                                        <p:tgtEl>
                                          <p:spTgt spid="112"/>
                                        </p:tgtEl>
                                        <p:attrNameLst>
                                          <p:attrName>style.opacity</p:attrName>
                                        </p:attrNameLst>
                                      </p:cBhvr>
                                      <p:to>
                                        <p:strVal val="0.25"/>
                                      </p:to>
                                    </p:set>
                                    <p:animEffect filter="image" prLst="opacity: 0.25">
                                      <p:cBhvr rctx="IE">
                                        <p:cTn id="58" dur="indefinite"/>
                                        <p:tgtEl>
                                          <p:spTgt spid="112"/>
                                        </p:tgtEl>
                                      </p:cBhvr>
                                    </p:animEffect>
                                  </p:childTnLst>
                                </p:cTn>
                              </p:par>
                              <p:par>
                                <p:cTn id="59" presetID="9" presetClass="emph" presetSubtype="0" grpId="1" nodeType="withEffect">
                                  <p:stCondLst>
                                    <p:cond delay="0"/>
                                  </p:stCondLst>
                                  <p:childTnLst>
                                    <p:set>
                                      <p:cBhvr rctx="PPT">
                                        <p:cTn id="60" dur="indefinite"/>
                                        <p:tgtEl>
                                          <p:spTgt spid="113"/>
                                        </p:tgtEl>
                                        <p:attrNameLst>
                                          <p:attrName>style.opacity</p:attrName>
                                        </p:attrNameLst>
                                      </p:cBhvr>
                                      <p:to>
                                        <p:strVal val="0.25"/>
                                      </p:to>
                                    </p:set>
                                    <p:animEffect filter="image" prLst="opacity: 0.25">
                                      <p:cBhvr rctx="IE">
                                        <p:cTn id="61" dur="indefinite"/>
                                        <p:tgtEl>
                                          <p:spTgt spid="113"/>
                                        </p:tgtEl>
                                      </p:cBhvr>
                                    </p:animEffect>
                                  </p:childTnLst>
                                </p:cTn>
                              </p:par>
                              <p:par>
                                <p:cTn id="62" presetID="9" presetClass="emph" presetSubtype="0" grpId="1" nodeType="withEffect">
                                  <p:stCondLst>
                                    <p:cond delay="0"/>
                                  </p:stCondLst>
                                  <p:childTnLst>
                                    <p:set>
                                      <p:cBhvr rctx="PPT">
                                        <p:cTn id="63" dur="indefinite"/>
                                        <p:tgtEl>
                                          <p:spTgt spid="118"/>
                                        </p:tgtEl>
                                        <p:attrNameLst>
                                          <p:attrName>style.opacity</p:attrName>
                                        </p:attrNameLst>
                                      </p:cBhvr>
                                      <p:to>
                                        <p:strVal val="0.25"/>
                                      </p:to>
                                    </p:set>
                                    <p:animEffect filter="image" prLst="opacity: 0.25">
                                      <p:cBhvr rctx="IE">
                                        <p:cTn id="64" dur="indefinite"/>
                                        <p:tgtEl>
                                          <p:spTgt spid="118"/>
                                        </p:tgtEl>
                                      </p:cBhvr>
                                    </p:animEffect>
                                  </p:childTnLst>
                                </p:cTn>
                              </p:par>
                              <p:par>
                                <p:cTn id="65" presetID="9" presetClass="emph" presetSubtype="0" grpId="1" nodeType="withEffect">
                                  <p:stCondLst>
                                    <p:cond delay="0"/>
                                  </p:stCondLst>
                                  <p:childTnLst>
                                    <p:set>
                                      <p:cBhvr rctx="PPT">
                                        <p:cTn id="66" dur="indefinite"/>
                                        <p:tgtEl>
                                          <p:spTgt spid="119"/>
                                        </p:tgtEl>
                                        <p:attrNameLst>
                                          <p:attrName>style.opacity</p:attrName>
                                        </p:attrNameLst>
                                      </p:cBhvr>
                                      <p:to>
                                        <p:strVal val="0.25"/>
                                      </p:to>
                                    </p:set>
                                    <p:animEffect filter="image" prLst="opacity: 0.25">
                                      <p:cBhvr rctx="IE">
                                        <p:cTn id="67" dur="indefinite"/>
                                        <p:tgtEl>
                                          <p:spTgt spid="119"/>
                                        </p:tgtEl>
                                      </p:cBhvr>
                                    </p:animEffect>
                                  </p:childTnLst>
                                </p:cTn>
                              </p:par>
                              <p:par>
                                <p:cTn id="68" presetID="9" presetClass="emph" presetSubtype="0" grpId="1" nodeType="withEffect">
                                  <p:stCondLst>
                                    <p:cond delay="0"/>
                                  </p:stCondLst>
                                  <p:childTnLst>
                                    <p:set>
                                      <p:cBhvr rctx="PPT">
                                        <p:cTn id="69" dur="indefinite"/>
                                        <p:tgtEl>
                                          <p:spTgt spid="121"/>
                                        </p:tgtEl>
                                        <p:attrNameLst>
                                          <p:attrName>style.opacity</p:attrName>
                                        </p:attrNameLst>
                                      </p:cBhvr>
                                      <p:to>
                                        <p:strVal val="0.25"/>
                                      </p:to>
                                    </p:set>
                                    <p:animEffect filter="image" prLst="opacity: 0.25">
                                      <p:cBhvr rctx="IE">
                                        <p:cTn id="70" dur="indefinite"/>
                                        <p:tgtEl>
                                          <p:spTgt spid="121"/>
                                        </p:tgtEl>
                                      </p:cBhvr>
                                    </p:animEffect>
                                  </p:childTnLst>
                                </p:cTn>
                              </p:par>
                              <p:par>
                                <p:cTn id="71" presetID="9" presetClass="emph" presetSubtype="0" grpId="1" nodeType="withEffect">
                                  <p:stCondLst>
                                    <p:cond delay="0"/>
                                  </p:stCondLst>
                                  <p:childTnLst>
                                    <p:set>
                                      <p:cBhvr rctx="PPT">
                                        <p:cTn id="72" dur="indefinite"/>
                                        <p:tgtEl>
                                          <p:spTgt spid="122"/>
                                        </p:tgtEl>
                                        <p:attrNameLst>
                                          <p:attrName>style.opacity</p:attrName>
                                        </p:attrNameLst>
                                      </p:cBhvr>
                                      <p:to>
                                        <p:strVal val="0.25"/>
                                      </p:to>
                                    </p:set>
                                    <p:animEffect filter="image" prLst="opacity: 0.25">
                                      <p:cBhvr rctx="IE">
                                        <p:cTn id="73" dur="indefinite"/>
                                        <p:tgtEl>
                                          <p:spTgt spid="122"/>
                                        </p:tgtEl>
                                      </p:cBhvr>
                                    </p:animEffect>
                                  </p:childTnLst>
                                </p:cTn>
                              </p:par>
                              <p:par>
                                <p:cTn id="74" presetID="9" presetClass="emph" presetSubtype="0" grpId="1" nodeType="withEffect">
                                  <p:stCondLst>
                                    <p:cond delay="0"/>
                                  </p:stCondLst>
                                  <p:childTnLst>
                                    <p:set>
                                      <p:cBhvr rctx="PPT">
                                        <p:cTn id="75" dur="indefinite"/>
                                        <p:tgtEl>
                                          <p:spTgt spid="125"/>
                                        </p:tgtEl>
                                        <p:attrNameLst>
                                          <p:attrName>style.opacity</p:attrName>
                                        </p:attrNameLst>
                                      </p:cBhvr>
                                      <p:to>
                                        <p:strVal val="0.25"/>
                                      </p:to>
                                    </p:set>
                                    <p:animEffect filter="image" prLst="opacity: 0.25">
                                      <p:cBhvr rctx="IE">
                                        <p:cTn id="76" dur="indefinite"/>
                                        <p:tgtEl>
                                          <p:spTgt spid="125"/>
                                        </p:tgtEl>
                                      </p:cBhvr>
                                    </p:animEffect>
                                  </p:childTnLst>
                                </p:cTn>
                              </p:par>
                            </p:childTnLst>
                          </p:cTn>
                        </p:par>
                        <p:par>
                          <p:cTn id="77" fill="hold">
                            <p:stCondLst>
                              <p:cond delay="0"/>
                            </p:stCondLst>
                            <p:childTnLst>
                              <p:par>
                                <p:cTn id="78" presetID="22" presetClass="entr" presetSubtype="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left)">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left)">
                                      <p:cBhvr>
                                        <p:cTn id="89" dur="500"/>
                                        <p:tgtEl>
                                          <p:spTgt spid="65"/>
                                        </p:tgtEl>
                                      </p:cBhvr>
                                    </p:animEffec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left)">
                                      <p:cBhvr>
                                        <p:cTn id="93" dur="500"/>
                                        <p:tgtEl>
                                          <p:spTgt spid="7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left)">
                                      <p:cBhvr>
                                        <p:cTn id="98" dur="500"/>
                                        <p:tgtEl>
                                          <p:spTgt spid="74"/>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wipe(left)">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right)">
                                      <p:cBhvr>
                                        <p:cTn id="107" dur="500"/>
                                        <p:tgtEl>
                                          <p:spTgt spid="87"/>
                                        </p:tgtEl>
                                      </p:cBhvr>
                                    </p:animEffec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wipe(down)">
                                      <p:cBhvr>
                                        <p:cTn id="111" dur="500"/>
                                        <p:tgtEl>
                                          <p:spTgt spid="90"/>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dissolve">
                                      <p:cBhvr>
                                        <p:cTn id="11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p:bldP spid="112" grpId="1" animBg="1"/>
      <p:bldP spid="113" grpId="0" animBg="1"/>
      <p:bldP spid="113" grpId="1" animBg="1"/>
      <p:bldP spid="115" grpId="0" animBg="1"/>
      <p:bldP spid="115" grpId="1" animBg="1"/>
      <p:bldP spid="116" grpId="0" animBg="1"/>
      <p:bldP spid="116" grpId="1" animBg="1"/>
      <p:bldP spid="118" grpId="0" animBg="1"/>
      <p:bldP spid="118" grpId="1" animBg="1"/>
      <p:bldP spid="119" grpId="0" animBg="1"/>
      <p:bldP spid="119" grpId="1" animBg="1"/>
      <p:bldP spid="121" grpId="0" animBg="1"/>
      <p:bldP spid="121" grpId="1" animBg="1"/>
      <p:bldP spid="122" grpId="0" animBg="1"/>
      <p:bldP spid="122" grpId="1" animBg="1"/>
      <p:bldP spid="125" grpId="0" animBg="1"/>
      <p:bldP spid="125" grpId="1" animBg="1"/>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1"/>
          <p:cNvGrpSpPr/>
          <p:nvPr/>
        </p:nvGrpSpPr>
        <p:grpSpPr>
          <a:xfrm>
            <a:off x="6188970" y="4146300"/>
            <a:ext cx="3961505" cy="3443538"/>
            <a:chOff x="6188970" y="4146300"/>
            <a:chExt cx="3961505" cy="3443538"/>
          </a:xfrm>
        </p:grpSpPr>
        <p:pic>
          <p:nvPicPr>
            <p:cNvPr id="183"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184"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1" name="Rectangle 110"/>
          <p:cNvSpPr/>
          <p:nvPr/>
        </p:nvSpPr>
        <p:spPr>
          <a:xfrm>
            <a:off x="388937" y="-1"/>
            <a:ext cx="8382000" cy="1204120"/>
          </a:xfrm>
          <a:prstGeom prst="rect">
            <a:avLst/>
          </a:prstGeom>
          <a:noFill/>
        </p:spPr>
        <p:txBody>
          <a:bodyPr anchor="ctr"/>
          <a:lstStyle/>
          <a:p>
            <a:pPr>
              <a:lnSpc>
                <a:spcPct val="90000"/>
              </a:lnSpc>
              <a:defRPr/>
            </a:pPr>
            <a:r>
              <a:rPr lang="en-US" altLang="ko-KR" sz="4000" b="1" dirty="0" smtClean="0">
                <a:solidFill>
                  <a:srgbClr val="FF3300"/>
                </a:solidFill>
                <a:effectLst>
                  <a:outerShdw blurRad="38100" dist="38100" dir="2700000" algn="tl">
                    <a:srgbClr val="C0C0C0"/>
                  </a:outerShdw>
                </a:effectLst>
                <a:latin typeface="Garamond" pitchFamily="18" charset="0"/>
              </a:rPr>
              <a:t>INTRODUCTION</a:t>
            </a:r>
          </a:p>
        </p:txBody>
      </p:sp>
      <p:sp>
        <p:nvSpPr>
          <p:cNvPr id="112" name="AutoShape 19"/>
          <p:cNvSpPr>
            <a:spLocks noChangeArrowheads="1"/>
          </p:cNvSpPr>
          <p:nvPr/>
        </p:nvSpPr>
        <p:spPr bwMode="auto">
          <a:xfrm rot="16200000">
            <a:off x="3184516" y="1856532"/>
            <a:ext cx="367682" cy="419100"/>
          </a:xfrm>
          <a:prstGeom prst="downArrow">
            <a:avLst>
              <a:gd name="adj1" fmla="val 53389"/>
              <a:gd name="adj2" fmla="val 82502"/>
            </a:avLst>
          </a:prstGeom>
          <a:noFill/>
          <a:ln w="28575" algn="ctr">
            <a:solidFill>
              <a:srgbClr val="006666"/>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10000"/>
              </a:lnSpc>
              <a:spcBef>
                <a:spcPts val="0"/>
              </a:spcBef>
              <a:spcAft>
                <a:spcPts val="0"/>
              </a:spcAft>
              <a:defRPr/>
            </a:pPr>
            <a:endParaRPr lang="en-CA" sz="1400" dirty="0">
              <a:latin typeface="Garamond" pitchFamily="18" charset="0"/>
            </a:endParaRPr>
          </a:p>
        </p:txBody>
      </p:sp>
      <p:sp>
        <p:nvSpPr>
          <p:cNvPr id="113" name="AutoShape 19"/>
          <p:cNvSpPr>
            <a:spLocks noChangeArrowheads="1"/>
          </p:cNvSpPr>
          <p:nvPr/>
        </p:nvSpPr>
        <p:spPr bwMode="auto">
          <a:xfrm rot="16200000">
            <a:off x="6613516" y="1856533"/>
            <a:ext cx="367682" cy="419100"/>
          </a:xfrm>
          <a:prstGeom prst="downArrow">
            <a:avLst>
              <a:gd name="adj1" fmla="val 53389"/>
              <a:gd name="adj2" fmla="val 82502"/>
            </a:avLst>
          </a:prstGeom>
          <a:noFill/>
          <a:ln w="28575" algn="ctr">
            <a:solidFill>
              <a:srgbClr val="006666"/>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lnSpc>
                <a:spcPct val="110000"/>
              </a:lnSpc>
              <a:spcBef>
                <a:spcPts val="0"/>
              </a:spcBef>
              <a:spcAft>
                <a:spcPts val="0"/>
              </a:spcAft>
              <a:defRPr/>
            </a:pPr>
            <a:endParaRPr lang="en-CA" sz="1400" dirty="0">
              <a:latin typeface="Garamond" pitchFamily="18" charset="0"/>
            </a:endParaRPr>
          </a:p>
        </p:txBody>
      </p:sp>
      <p:sp>
        <p:nvSpPr>
          <p:cNvPr id="115" name="Rounded Rectangle 114"/>
          <p:cNvSpPr/>
          <p:nvPr/>
        </p:nvSpPr>
        <p:spPr>
          <a:xfrm>
            <a:off x="465137" y="2936970"/>
            <a:ext cx="2171700" cy="1668149"/>
          </a:xfrm>
          <a:prstGeom prst="roundRect">
            <a:avLst>
              <a:gd name="adj" fmla="val 8833"/>
            </a:avLst>
          </a:prstGeom>
          <a:solidFill>
            <a:srgbClr val="CCFFFF"/>
          </a:solidFill>
          <a:ln w="28575" algn="ctr">
            <a:noFill/>
            <a:miter lim="800000"/>
            <a:headEnd/>
            <a:tailEnd/>
          </a:ln>
        </p:spPr>
        <p:txBody>
          <a:bodyPr wrap="square" lIns="91440" tIns="91440" rIns="91440" bIns="91440" anchor="ctr">
            <a:spAutoFit/>
          </a:bodyPr>
          <a:lstStyle/>
          <a:p>
            <a:pPr marL="169863" indent="-169863">
              <a:lnSpc>
                <a:spcPct val="120000"/>
              </a:lnSpc>
              <a:spcAft>
                <a:spcPts val="600"/>
              </a:spcAft>
              <a:buFont typeface="Arial" pitchFamily="34" charset="0"/>
              <a:buChar char="•"/>
            </a:pPr>
            <a:r>
              <a:rPr lang="en-CA" altLang="ko-KR" b="1" dirty="0" smtClean="0">
                <a:solidFill>
                  <a:srgbClr val="660066"/>
                </a:solidFill>
                <a:latin typeface="Garamond" pitchFamily="18" charset="0"/>
                <a:ea typeface="Arial Unicode MS" pitchFamily="50" charset="-127"/>
                <a:cs typeface="Arial Unicode MS" pitchFamily="50" charset="-127"/>
              </a:rPr>
              <a:t>U.K., Canada, Japan, </a:t>
            </a:r>
            <a:r>
              <a:rPr lang="en-CA" altLang="ko-KR" b="1" dirty="0" smtClean="0">
                <a:solidFill>
                  <a:srgbClr val="660066"/>
                </a:solidFill>
                <a:latin typeface="Garamond" pitchFamily="18" charset="0"/>
                <a:ea typeface="Arial Unicode MS" pitchFamily="50" charset="-127"/>
                <a:cs typeface="Arial Unicode MS" pitchFamily="50" charset="-127"/>
              </a:rPr>
              <a:t>Korea, </a:t>
            </a:r>
            <a:r>
              <a:rPr lang="en-CA" altLang="ko-KR" b="1" dirty="0" smtClean="0">
                <a:solidFill>
                  <a:srgbClr val="660066"/>
                </a:solidFill>
                <a:latin typeface="Garamond" pitchFamily="18" charset="0"/>
                <a:ea typeface="Arial Unicode MS" pitchFamily="50" charset="-127"/>
                <a:cs typeface="Arial Unicode MS" pitchFamily="50" charset="-127"/>
              </a:rPr>
              <a:t>China, etc.</a:t>
            </a:r>
            <a:endParaRPr lang="en-US" altLang="ko-KR" b="1" dirty="0" smtClean="0">
              <a:solidFill>
                <a:srgbClr val="660066"/>
              </a:solidFill>
              <a:latin typeface="Garamond" pitchFamily="18" charset="0"/>
              <a:ea typeface="Arial Unicode MS" pitchFamily="50" charset="-127"/>
              <a:cs typeface="Arial Unicode MS" pitchFamily="50" charset="-127"/>
            </a:endParaRPr>
          </a:p>
          <a:p>
            <a:pPr marL="169863" indent="-169863">
              <a:lnSpc>
                <a:spcPct val="120000"/>
              </a:lnSpc>
              <a:spcAft>
                <a:spcPts val="600"/>
              </a:spcAft>
              <a:buFont typeface="Arial" pitchFamily="34" charset="0"/>
              <a:buChar char="•"/>
            </a:pPr>
            <a:r>
              <a:rPr lang="en-US" altLang="ko-KR" b="1" dirty="0" smtClean="0">
                <a:solidFill>
                  <a:srgbClr val="000066"/>
                </a:solidFill>
                <a:latin typeface="Garamond" pitchFamily="18" charset="0"/>
                <a:ea typeface="Arial Unicode MS" pitchFamily="50" charset="-127"/>
                <a:cs typeface="Arial Unicode MS" pitchFamily="50" charset="-127"/>
              </a:rPr>
              <a:t>SEC mandates use of interactive data for public company and mutual fund reporting (Dec. 17, 2008). </a:t>
            </a:r>
          </a:p>
        </p:txBody>
      </p:sp>
      <p:sp>
        <p:nvSpPr>
          <p:cNvPr id="116" name="Rounded Rectangle 115"/>
          <p:cNvSpPr/>
          <p:nvPr/>
        </p:nvSpPr>
        <p:spPr>
          <a:xfrm>
            <a:off x="2979737" y="2936967"/>
            <a:ext cx="4191000" cy="1962852"/>
          </a:xfrm>
          <a:prstGeom prst="roundRect">
            <a:avLst>
              <a:gd name="adj" fmla="val 7946"/>
            </a:avLst>
          </a:prstGeom>
          <a:solidFill>
            <a:srgbClr val="FFE1FF"/>
          </a:solidFill>
          <a:ln w="28575" algn="ctr">
            <a:noFill/>
            <a:miter lim="800000"/>
            <a:headEnd/>
            <a:tailEnd/>
          </a:ln>
        </p:spPr>
        <p:txBody>
          <a:bodyPr wrap="square" lIns="91440" tIns="91440" rIns="91440" bIns="91440" anchor="ctr">
            <a:spAutoFit/>
          </a:bodyPr>
          <a:lstStyle/>
          <a:p>
            <a:pPr marL="169863" lvl="1" indent="-169863" defTabSz="1016000">
              <a:lnSpc>
                <a:spcPct val="120000"/>
              </a:lnSpc>
              <a:spcAft>
                <a:spcPts val="600"/>
              </a:spcAft>
              <a:buClr>
                <a:srgbClr val="663300"/>
              </a:buClr>
              <a:buFont typeface="Arial" pitchFamily="34" charset="0"/>
              <a:buChar char="•"/>
            </a:pPr>
            <a:r>
              <a:rPr lang="en-CA" altLang="ko-KR" b="1" dirty="0" smtClean="0">
                <a:solidFill>
                  <a:srgbClr val="003366"/>
                </a:solidFill>
                <a:latin typeface="Garamond" pitchFamily="18" charset="0"/>
                <a:ea typeface="Arial Unicode MS" pitchFamily="50" charset="-127"/>
                <a:cs typeface="Arial Unicode MS" pitchFamily="50" charset="-127"/>
              </a:rPr>
              <a:t>No assurance on XBRL-Related Documents </a:t>
            </a:r>
            <a:endParaRPr lang="en-US" altLang="ko-KR" b="1" dirty="0" smtClean="0">
              <a:solidFill>
                <a:srgbClr val="003366"/>
              </a:solidFill>
              <a:latin typeface="Garamond" pitchFamily="18" charset="0"/>
              <a:ea typeface="Arial Unicode MS" pitchFamily="50" charset="-127"/>
              <a:cs typeface="Arial Unicode MS" pitchFamily="50" charset="-127"/>
            </a:endParaRPr>
          </a:p>
          <a:p>
            <a:pPr marL="169863" lvl="1" indent="-169863" defTabSz="1016000">
              <a:lnSpc>
                <a:spcPct val="120000"/>
              </a:lnSpc>
              <a:spcAft>
                <a:spcPts val="600"/>
              </a:spcAft>
              <a:buClr>
                <a:srgbClr val="663300"/>
              </a:buClr>
              <a:buFont typeface="Arial" pitchFamily="34" charset="0"/>
              <a:buChar char="•"/>
            </a:pPr>
            <a:r>
              <a:rPr lang="en-US" altLang="ko-KR" b="1" dirty="0" smtClean="0">
                <a:solidFill>
                  <a:srgbClr val="990033"/>
                </a:solidFill>
                <a:latin typeface="Garamond" pitchFamily="18" charset="0"/>
                <a:ea typeface="Arial Unicode MS" pitchFamily="50" charset="-127"/>
                <a:cs typeface="Arial Unicode MS" pitchFamily="50" charset="-127"/>
              </a:rPr>
              <a:t>Luis Aguilar (SEC Commissioner)</a:t>
            </a:r>
            <a:br>
              <a:rPr lang="en-US" altLang="ko-KR" b="1" dirty="0" smtClean="0">
                <a:solidFill>
                  <a:srgbClr val="990033"/>
                </a:solidFill>
                <a:latin typeface="Garamond" pitchFamily="18" charset="0"/>
                <a:ea typeface="Arial Unicode MS" pitchFamily="50" charset="-127"/>
                <a:cs typeface="Arial Unicode MS" pitchFamily="50" charset="-127"/>
              </a:rPr>
            </a:br>
            <a:r>
              <a:rPr lang="en-US" altLang="ko-KR" b="1" dirty="0" smtClean="0">
                <a:solidFill>
                  <a:srgbClr val="990033"/>
                </a:solidFill>
                <a:latin typeface="Garamond" pitchFamily="18" charset="0"/>
                <a:ea typeface="Arial Unicode MS" pitchFamily="50" charset="-127"/>
                <a:cs typeface="Arial Unicode MS" pitchFamily="50" charset="-127"/>
              </a:rPr>
              <a:t>“Limiting liability puts investors at greater risk for misleading disclosures and for suffering losses.”</a:t>
            </a:r>
          </a:p>
          <a:p>
            <a:pPr marL="169863" lvl="1" indent="-169863" defTabSz="1016000">
              <a:lnSpc>
                <a:spcPct val="120000"/>
              </a:lnSpc>
              <a:spcAft>
                <a:spcPts val="600"/>
              </a:spcAft>
              <a:buClr>
                <a:srgbClr val="663300"/>
              </a:buClr>
              <a:buFont typeface="Arial" pitchFamily="34" charset="0"/>
              <a:buChar char="•"/>
            </a:pPr>
            <a:r>
              <a:rPr lang="en-US" altLang="ko-KR" b="1" dirty="0" smtClean="0">
                <a:solidFill>
                  <a:srgbClr val="003300"/>
                </a:solidFill>
                <a:latin typeface="Garamond" pitchFamily="18" charset="0"/>
                <a:ea typeface="Arial Unicode MS" pitchFamily="50" charset="-127"/>
                <a:cs typeface="Arial Unicode MS" pitchFamily="50" charset="-127"/>
              </a:rPr>
              <a:t>The tagged data will not be subject to antifraud claims by investors even if the information is inaccurate, assuming the mistake was made with good faith.</a:t>
            </a:r>
          </a:p>
        </p:txBody>
      </p:sp>
      <p:sp>
        <p:nvSpPr>
          <p:cNvPr id="118" name="Rounded Rectangle 117"/>
          <p:cNvSpPr/>
          <p:nvPr/>
        </p:nvSpPr>
        <p:spPr>
          <a:xfrm>
            <a:off x="465137" y="1654602"/>
            <a:ext cx="2377440" cy="822960"/>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CA" altLang="ko-KR" sz="1400" b="1" kern="0" dirty="0" smtClean="0">
                <a:solidFill>
                  <a:srgbClr val="FFFFFF"/>
                </a:solidFill>
                <a:latin typeface="Garamond" pitchFamily="18" charset="0"/>
                <a:ea typeface="굴림" pitchFamily="50" charset="-127"/>
              </a:rPr>
              <a:t>Increased XBRL implementation for regulatory filings</a:t>
            </a:r>
            <a:endParaRPr lang="en-US" altLang="ko-KR" sz="1400" b="1" kern="0" dirty="0" smtClean="0">
              <a:solidFill>
                <a:srgbClr val="FFFFFF"/>
              </a:solidFill>
              <a:latin typeface="Garamond" pitchFamily="18" charset="0"/>
              <a:ea typeface="굴림" pitchFamily="50" charset="-127"/>
            </a:endParaRPr>
          </a:p>
        </p:txBody>
      </p:sp>
      <p:sp>
        <p:nvSpPr>
          <p:cNvPr id="119" name="Rounded Rectangle 118"/>
          <p:cNvSpPr/>
          <p:nvPr/>
        </p:nvSpPr>
        <p:spPr>
          <a:xfrm>
            <a:off x="3894137" y="1356519"/>
            <a:ext cx="2377440" cy="640080"/>
          </a:xfrm>
          <a:prstGeom prst="roundRect">
            <a:avLst/>
          </a:prstGeom>
          <a:solidFill>
            <a:srgbClr val="000066"/>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US" altLang="ko-KR" sz="1400" b="1" kern="0" dirty="0" smtClean="0">
                <a:solidFill>
                  <a:srgbClr val="FFFFFF"/>
                </a:solidFill>
                <a:latin typeface="Garamond" pitchFamily="18" charset="0"/>
                <a:ea typeface="굴림" pitchFamily="50" charset="-127"/>
              </a:rPr>
              <a:t>Limited liability provisions for XBRL </a:t>
            </a:r>
          </a:p>
        </p:txBody>
      </p:sp>
      <p:sp>
        <p:nvSpPr>
          <p:cNvPr id="121" name="Rounded Rectangle 120"/>
          <p:cNvSpPr/>
          <p:nvPr/>
        </p:nvSpPr>
        <p:spPr>
          <a:xfrm>
            <a:off x="3894137" y="2149902"/>
            <a:ext cx="2377440" cy="640080"/>
          </a:xfrm>
          <a:prstGeom prst="roundRect">
            <a:avLst/>
          </a:prstGeom>
          <a:solidFill>
            <a:srgbClr val="663300"/>
          </a:soli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US" altLang="ko-KR" sz="1400" b="1" kern="0" dirty="0" smtClean="0">
                <a:solidFill>
                  <a:srgbClr val="FFFFFF"/>
                </a:solidFill>
                <a:latin typeface="Garamond" pitchFamily="18" charset="0"/>
                <a:ea typeface="굴림" pitchFamily="50" charset="-127"/>
              </a:rPr>
              <a:t>Limited </a:t>
            </a:r>
            <a:r>
              <a:rPr lang="en-GB" altLang="ko-KR" sz="1400" b="1" kern="0" dirty="0" smtClean="0">
                <a:solidFill>
                  <a:srgbClr val="FFFFFF"/>
                </a:solidFill>
                <a:latin typeface="Garamond" pitchFamily="18" charset="0"/>
                <a:ea typeface="굴림" pitchFamily="50" charset="-127"/>
              </a:rPr>
              <a:t>guidance for and experience with  XBRL</a:t>
            </a:r>
            <a:endParaRPr lang="en-US" altLang="ko-KR" sz="1400" b="1" kern="0" dirty="0" smtClean="0">
              <a:solidFill>
                <a:srgbClr val="FFFFFF"/>
              </a:solidFill>
              <a:latin typeface="Garamond" pitchFamily="18" charset="0"/>
              <a:ea typeface="굴림" pitchFamily="50" charset="-127"/>
            </a:endParaRPr>
          </a:p>
        </p:txBody>
      </p:sp>
      <p:sp>
        <p:nvSpPr>
          <p:cNvPr id="122" name="Rounded Rectangle 121"/>
          <p:cNvSpPr/>
          <p:nvPr/>
        </p:nvSpPr>
        <p:spPr>
          <a:xfrm>
            <a:off x="7323137" y="1654602"/>
            <a:ext cx="2377440" cy="82296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45720" anchor="ctr"/>
          <a:lstStyle/>
          <a:p>
            <a:pPr algn="ctr">
              <a:lnSpc>
                <a:spcPct val="114000"/>
              </a:lnSpc>
              <a:spcBef>
                <a:spcPts val="0"/>
              </a:spcBef>
              <a:spcAft>
                <a:spcPts val="0"/>
              </a:spcAft>
              <a:defRPr/>
            </a:pPr>
            <a:r>
              <a:rPr lang="en-CA" altLang="ko-KR" sz="1400" b="1" kern="0" dirty="0" smtClean="0">
                <a:solidFill>
                  <a:srgbClr val="FFFFFF"/>
                </a:solidFill>
                <a:latin typeface="Garamond" pitchFamily="18" charset="0"/>
                <a:ea typeface="굴림" pitchFamily="50" charset="-127"/>
              </a:rPr>
              <a:t>Quality of XBRL-tagged information </a:t>
            </a:r>
            <a:endParaRPr lang="en-US" altLang="ko-KR" sz="1400" b="1" kern="0" dirty="0" err="1" smtClean="0">
              <a:solidFill>
                <a:srgbClr val="FFFFFF"/>
              </a:solidFill>
              <a:latin typeface="Garamond" pitchFamily="18" charset="0"/>
              <a:ea typeface="굴림" pitchFamily="50" charset="-127"/>
            </a:endParaRPr>
          </a:p>
        </p:txBody>
      </p:sp>
      <p:sp>
        <p:nvSpPr>
          <p:cNvPr id="125" name="Rounded Rectangle 124"/>
          <p:cNvSpPr/>
          <p:nvPr/>
        </p:nvSpPr>
        <p:spPr>
          <a:xfrm>
            <a:off x="7475537" y="2936968"/>
            <a:ext cx="2209800" cy="1355169"/>
          </a:xfrm>
          <a:prstGeom prst="roundRect">
            <a:avLst>
              <a:gd name="adj" fmla="val 8833"/>
            </a:avLst>
          </a:prstGeom>
          <a:solidFill>
            <a:srgbClr val="FFFFCC"/>
          </a:solidFill>
          <a:ln w="28575" algn="ctr">
            <a:noFill/>
            <a:miter lim="800000"/>
            <a:headEnd/>
            <a:tailEnd/>
          </a:ln>
        </p:spPr>
        <p:txBody>
          <a:bodyPr wrap="square" lIns="91440" tIns="91440" rIns="91440" bIns="91440" anchor="ctr">
            <a:spAutoFit/>
          </a:bodyPr>
          <a:lstStyle/>
          <a:p>
            <a:pPr marL="169863" indent="-169863">
              <a:lnSpc>
                <a:spcPct val="120000"/>
              </a:lnSpc>
              <a:spcAft>
                <a:spcPts val="600"/>
              </a:spcAft>
              <a:buFont typeface="Arial" pitchFamily="34" charset="0"/>
              <a:buChar char="•"/>
            </a:pPr>
            <a:r>
              <a:rPr lang="en-US" altLang="ko-KR" b="1" dirty="0" smtClean="0">
                <a:solidFill>
                  <a:srgbClr val="000000"/>
                </a:solidFill>
                <a:latin typeface="Garamond" pitchFamily="18" charset="0"/>
                <a:ea typeface="Arial Unicode MS" pitchFamily="50" charset="-127"/>
                <a:cs typeface="Arial Unicode MS" pitchFamily="50" charset="-127"/>
              </a:rPr>
              <a:t>Elliott (2002), </a:t>
            </a:r>
            <a:r>
              <a:rPr lang="en-US" altLang="ko-KR" b="1" dirty="0" err="1" smtClean="0">
                <a:solidFill>
                  <a:srgbClr val="000000"/>
                </a:solidFill>
                <a:latin typeface="Garamond" pitchFamily="18" charset="0"/>
                <a:ea typeface="Arial Unicode MS" pitchFamily="50" charset="-127"/>
                <a:cs typeface="Arial Unicode MS" pitchFamily="50" charset="-127"/>
              </a:rPr>
              <a:t>Pinsker</a:t>
            </a:r>
            <a:r>
              <a:rPr lang="en-US" altLang="ko-KR" b="1" dirty="0" smtClean="0">
                <a:solidFill>
                  <a:srgbClr val="000000"/>
                </a:solidFill>
                <a:latin typeface="Garamond" pitchFamily="18" charset="0"/>
                <a:ea typeface="Arial Unicode MS" pitchFamily="50" charset="-127"/>
                <a:cs typeface="Arial Unicode MS" pitchFamily="50" charset="-127"/>
              </a:rPr>
              <a:t> (2003), Farewell &amp; </a:t>
            </a:r>
            <a:r>
              <a:rPr lang="en-US" altLang="ko-KR" b="1" dirty="0" err="1" smtClean="0">
                <a:solidFill>
                  <a:srgbClr val="000000"/>
                </a:solidFill>
                <a:latin typeface="Garamond" pitchFamily="18" charset="0"/>
                <a:ea typeface="Arial Unicode MS" pitchFamily="50" charset="-127"/>
                <a:cs typeface="Arial Unicode MS" pitchFamily="50" charset="-127"/>
              </a:rPr>
              <a:t>Pinsker</a:t>
            </a:r>
            <a:r>
              <a:rPr lang="en-US" altLang="ko-KR" b="1" dirty="0" smtClean="0">
                <a:solidFill>
                  <a:srgbClr val="000000"/>
                </a:solidFill>
                <a:latin typeface="Garamond" pitchFamily="18" charset="0"/>
                <a:ea typeface="Arial Unicode MS" pitchFamily="50" charset="-127"/>
                <a:cs typeface="Arial Unicode MS" pitchFamily="50" charset="-127"/>
              </a:rPr>
              <a:t> (2005), Brian, </a:t>
            </a:r>
            <a:r>
              <a:rPr lang="en-US" altLang="ko-KR" b="1" dirty="0" err="1" smtClean="0">
                <a:solidFill>
                  <a:srgbClr val="000000"/>
                </a:solidFill>
                <a:latin typeface="Garamond" pitchFamily="18" charset="0"/>
                <a:ea typeface="Arial Unicode MS" pitchFamily="50" charset="-127"/>
                <a:cs typeface="Arial Unicode MS" pitchFamily="50" charset="-127"/>
              </a:rPr>
              <a:t>Okesson</a:t>
            </a:r>
            <a:r>
              <a:rPr lang="en-US" altLang="ko-KR" b="1" dirty="0" smtClean="0">
                <a:solidFill>
                  <a:srgbClr val="000000"/>
                </a:solidFill>
                <a:latin typeface="Garamond" pitchFamily="18" charset="0"/>
                <a:ea typeface="Arial Unicode MS" pitchFamily="50" charset="-127"/>
                <a:cs typeface="Arial Unicode MS" pitchFamily="50" charset="-127"/>
              </a:rPr>
              <a:t>, &amp; Watson (2006), and Boritz &amp; No (2004, 2008)</a:t>
            </a:r>
          </a:p>
        </p:txBody>
      </p:sp>
      <p:grpSp>
        <p:nvGrpSpPr>
          <p:cNvPr id="3" name="Group 103"/>
          <p:cNvGrpSpPr>
            <a:grpSpLocks/>
          </p:cNvGrpSpPr>
          <p:nvPr/>
        </p:nvGrpSpPr>
        <p:grpSpPr bwMode="auto">
          <a:xfrm>
            <a:off x="503237" y="5128419"/>
            <a:ext cx="2645115" cy="1391470"/>
            <a:chOff x="481013" y="2962275"/>
            <a:chExt cx="2382837" cy="1257300"/>
          </a:xfrm>
        </p:grpSpPr>
        <p:pic>
          <p:nvPicPr>
            <p:cNvPr id="57" name="Picture 45" descr="Accounting System.gif"/>
            <p:cNvPicPr>
              <a:picLocks noChangeAspect="1"/>
            </p:cNvPicPr>
            <p:nvPr/>
          </p:nvPicPr>
          <p:blipFill>
            <a:blip r:embed="rId5" cstate="print"/>
            <a:srcRect/>
            <a:stretch>
              <a:fillRect/>
            </a:stretch>
          </p:blipFill>
          <p:spPr bwMode="auto">
            <a:xfrm>
              <a:off x="1347788" y="3382963"/>
              <a:ext cx="649287" cy="836612"/>
            </a:xfrm>
            <a:prstGeom prst="rect">
              <a:avLst/>
            </a:prstGeom>
            <a:noFill/>
            <a:ln w="9525">
              <a:noFill/>
              <a:miter lim="800000"/>
              <a:headEnd/>
              <a:tailEnd/>
            </a:ln>
          </p:spPr>
        </p:pic>
        <p:pic>
          <p:nvPicPr>
            <p:cNvPr id="58" name="Picture 49" descr="Input Data.gif"/>
            <p:cNvPicPr>
              <a:picLocks noChangeAspect="1"/>
            </p:cNvPicPr>
            <p:nvPr/>
          </p:nvPicPr>
          <p:blipFill>
            <a:blip r:embed="rId6" cstate="print"/>
            <a:srcRect/>
            <a:stretch>
              <a:fillRect/>
            </a:stretch>
          </p:blipFill>
          <p:spPr bwMode="auto">
            <a:xfrm>
              <a:off x="481013" y="3382963"/>
              <a:ext cx="649287" cy="836612"/>
            </a:xfrm>
            <a:prstGeom prst="rect">
              <a:avLst/>
            </a:prstGeom>
            <a:noFill/>
            <a:ln w="9525">
              <a:noFill/>
              <a:miter lim="800000"/>
              <a:headEnd/>
              <a:tailEnd/>
            </a:ln>
          </p:spPr>
        </p:pic>
        <p:pic>
          <p:nvPicPr>
            <p:cNvPr id="59" name="Picture 53" descr="Traditional Financial Statements.gif"/>
            <p:cNvPicPr>
              <a:picLocks noChangeAspect="1"/>
            </p:cNvPicPr>
            <p:nvPr/>
          </p:nvPicPr>
          <p:blipFill>
            <a:blip r:embed="rId7" cstate="print"/>
            <a:srcRect/>
            <a:stretch>
              <a:fillRect/>
            </a:stretch>
          </p:blipFill>
          <p:spPr bwMode="auto">
            <a:xfrm>
              <a:off x="2214563" y="2962275"/>
              <a:ext cx="649287" cy="838200"/>
            </a:xfrm>
            <a:prstGeom prst="rect">
              <a:avLst/>
            </a:prstGeom>
            <a:noFill/>
            <a:ln w="9525">
              <a:noFill/>
              <a:miter lim="800000"/>
              <a:headEnd/>
              <a:tailEnd/>
            </a:ln>
          </p:spPr>
        </p:pic>
        <p:cxnSp>
          <p:nvCxnSpPr>
            <p:cNvPr id="60" name="Straight Arrow Connector 59"/>
            <p:cNvCxnSpPr/>
            <p:nvPr/>
          </p:nvCxnSpPr>
          <p:spPr>
            <a:xfrm>
              <a:off x="1130300" y="3802063"/>
              <a:ext cx="217488"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1" name="Elbow Connector 60"/>
            <p:cNvCxnSpPr/>
            <p:nvPr/>
          </p:nvCxnSpPr>
          <p:spPr>
            <a:xfrm flipV="1">
              <a:off x="1997075" y="3381375"/>
              <a:ext cx="217488" cy="420688"/>
            </a:xfrm>
            <a:prstGeom prst="bentConnector3">
              <a:avLst>
                <a:gd name="adj1" fmla="val 22699"/>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4" name="Group 108"/>
          <p:cNvGrpSpPr>
            <a:grpSpLocks/>
          </p:cNvGrpSpPr>
          <p:nvPr/>
        </p:nvGrpSpPr>
        <p:grpSpPr bwMode="auto">
          <a:xfrm>
            <a:off x="2186172" y="6057823"/>
            <a:ext cx="956894" cy="1020762"/>
            <a:chOff x="1997075" y="3802063"/>
            <a:chExt cx="862013" cy="922337"/>
          </a:xfrm>
        </p:grpSpPr>
        <p:pic>
          <p:nvPicPr>
            <p:cNvPr id="63" name="Picture 57" descr="XBRL Taxonomies.gif"/>
            <p:cNvPicPr>
              <a:picLocks noChangeAspect="1"/>
            </p:cNvPicPr>
            <p:nvPr/>
          </p:nvPicPr>
          <p:blipFill>
            <a:blip r:embed="rId8" cstate="print"/>
            <a:srcRect/>
            <a:stretch>
              <a:fillRect/>
            </a:stretch>
          </p:blipFill>
          <p:spPr bwMode="auto">
            <a:xfrm>
              <a:off x="2209800" y="3894138"/>
              <a:ext cx="649288" cy="830262"/>
            </a:xfrm>
            <a:prstGeom prst="rect">
              <a:avLst/>
            </a:prstGeom>
            <a:noFill/>
            <a:ln w="9525">
              <a:noFill/>
              <a:miter lim="800000"/>
              <a:headEnd/>
              <a:tailEnd/>
            </a:ln>
          </p:spPr>
        </p:pic>
        <p:cxnSp>
          <p:nvCxnSpPr>
            <p:cNvPr id="64" name="Elbow Connector 63"/>
            <p:cNvCxnSpPr/>
            <p:nvPr/>
          </p:nvCxnSpPr>
          <p:spPr>
            <a:xfrm>
              <a:off x="1997075" y="3802063"/>
              <a:ext cx="212725" cy="508000"/>
            </a:xfrm>
            <a:prstGeom prst="bentConnector3">
              <a:avLst>
                <a:gd name="adj1" fmla="val 22088"/>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5" name="Group 110"/>
          <p:cNvGrpSpPr>
            <a:grpSpLocks/>
          </p:cNvGrpSpPr>
          <p:nvPr/>
        </p:nvGrpSpPr>
        <p:grpSpPr bwMode="auto">
          <a:xfrm>
            <a:off x="3143065" y="5592242"/>
            <a:ext cx="1929647" cy="1027791"/>
            <a:chOff x="2859088" y="3381375"/>
            <a:chExt cx="1738312" cy="928688"/>
          </a:xfrm>
        </p:grpSpPr>
        <p:pic>
          <p:nvPicPr>
            <p:cNvPr id="66" name="Picture 56" descr="XBRL Instance Documents.gif"/>
            <p:cNvPicPr>
              <a:picLocks noChangeAspect="1"/>
            </p:cNvPicPr>
            <p:nvPr/>
          </p:nvPicPr>
          <p:blipFill>
            <a:blip r:embed="rId9" cstate="print"/>
            <a:srcRect/>
            <a:stretch>
              <a:fillRect/>
            </a:stretch>
          </p:blipFill>
          <p:spPr bwMode="auto">
            <a:xfrm>
              <a:off x="3946525" y="3386138"/>
              <a:ext cx="650875" cy="830262"/>
            </a:xfrm>
            <a:prstGeom prst="rect">
              <a:avLst/>
            </a:prstGeom>
            <a:noFill/>
            <a:ln w="9525">
              <a:noFill/>
              <a:miter lim="800000"/>
              <a:headEnd/>
              <a:tailEnd/>
            </a:ln>
          </p:spPr>
        </p:pic>
        <p:cxnSp>
          <p:nvCxnSpPr>
            <p:cNvPr id="67" name="Straight Arrow Connector 66"/>
            <p:cNvCxnSpPr/>
            <p:nvPr/>
          </p:nvCxnSpPr>
          <p:spPr>
            <a:xfrm>
              <a:off x="3730625"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68" name="Picture 55" descr="XBRL Application.gif"/>
            <p:cNvPicPr>
              <a:picLocks noChangeAspect="1"/>
            </p:cNvPicPr>
            <p:nvPr/>
          </p:nvPicPr>
          <p:blipFill>
            <a:blip r:embed="rId10" cstate="print"/>
            <a:srcRect/>
            <a:stretch>
              <a:fillRect/>
            </a:stretch>
          </p:blipFill>
          <p:spPr bwMode="auto">
            <a:xfrm>
              <a:off x="3079750" y="3386138"/>
              <a:ext cx="650875" cy="830262"/>
            </a:xfrm>
            <a:prstGeom prst="rect">
              <a:avLst/>
            </a:prstGeom>
            <a:noFill/>
            <a:ln w="9525">
              <a:noFill/>
              <a:miter lim="800000"/>
              <a:headEnd/>
              <a:tailEnd/>
            </a:ln>
          </p:spPr>
        </p:pic>
        <p:cxnSp>
          <p:nvCxnSpPr>
            <p:cNvPr id="69" name="Elbow Connector 68"/>
            <p:cNvCxnSpPr/>
            <p:nvPr/>
          </p:nvCxnSpPr>
          <p:spPr>
            <a:xfrm>
              <a:off x="2863850" y="3381375"/>
              <a:ext cx="215900" cy="420688"/>
            </a:xfrm>
            <a:prstGeom prst="bentConnector3">
              <a:avLst>
                <a:gd name="adj1" fmla="val 28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0" name="Elbow Connector 69"/>
            <p:cNvCxnSpPr/>
            <p:nvPr/>
          </p:nvCxnSpPr>
          <p:spPr>
            <a:xfrm flipV="1">
              <a:off x="2859088" y="3802063"/>
              <a:ext cx="220662" cy="508000"/>
            </a:xfrm>
            <a:prstGeom prst="bentConnector3">
              <a:avLst>
                <a:gd name="adj1" fmla="val 28473"/>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6" name="Group 107"/>
          <p:cNvGrpSpPr>
            <a:grpSpLocks/>
          </p:cNvGrpSpPr>
          <p:nvPr/>
        </p:nvGrpSpPr>
        <p:grpSpPr bwMode="auto">
          <a:xfrm>
            <a:off x="5072712" y="5597513"/>
            <a:ext cx="960419" cy="918862"/>
            <a:chOff x="4597400" y="3386138"/>
            <a:chExt cx="865188" cy="830262"/>
          </a:xfrm>
        </p:grpSpPr>
        <p:pic>
          <p:nvPicPr>
            <p:cNvPr id="72" name="Picture 46" descr="Corporate Web Server.gif"/>
            <p:cNvPicPr>
              <a:picLocks noChangeAspect="1"/>
            </p:cNvPicPr>
            <p:nvPr/>
          </p:nvPicPr>
          <p:blipFill>
            <a:blip r:embed="rId11" cstate="print"/>
            <a:srcRect/>
            <a:stretch>
              <a:fillRect/>
            </a:stretch>
          </p:blipFill>
          <p:spPr bwMode="auto">
            <a:xfrm>
              <a:off x="4813300" y="3386138"/>
              <a:ext cx="649288" cy="830262"/>
            </a:xfrm>
            <a:prstGeom prst="rect">
              <a:avLst/>
            </a:prstGeom>
            <a:noFill/>
            <a:ln w="9525">
              <a:noFill/>
              <a:miter lim="800000"/>
              <a:headEnd/>
              <a:tailEnd/>
            </a:ln>
          </p:spPr>
        </p:pic>
        <p:cxnSp>
          <p:nvCxnSpPr>
            <p:cNvPr id="73" name="Straight Arrow Connector 72"/>
            <p:cNvCxnSpPr/>
            <p:nvPr/>
          </p:nvCxnSpPr>
          <p:spPr>
            <a:xfrm>
              <a:off x="4597400"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7" name="Group 111"/>
          <p:cNvGrpSpPr>
            <a:grpSpLocks/>
          </p:cNvGrpSpPr>
          <p:nvPr/>
        </p:nvGrpSpPr>
        <p:grpSpPr bwMode="auto">
          <a:xfrm>
            <a:off x="6033132" y="5597513"/>
            <a:ext cx="1954318" cy="918862"/>
            <a:chOff x="5462588" y="3386138"/>
            <a:chExt cx="1760537" cy="830262"/>
          </a:xfrm>
        </p:grpSpPr>
        <p:pic>
          <p:nvPicPr>
            <p:cNvPr id="75" name="Picture 50" descr="Internet.gif"/>
            <p:cNvPicPr>
              <a:picLocks noChangeAspect="1"/>
            </p:cNvPicPr>
            <p:nvPr/>
          </p:nvPicPr>
          <p:blipFill>
            <a:blip r:embed="rId12" cstate="print"/>
            <a:srcRect/>
            <a:stretch>
              <a:fillRect/>
            </a:stretch>
          </p:blipFill>
          <p:spPr bwMode="auto">
            <a:xfrm>
              <a:off x="5680075" y="3594100"/>
              <a:ext cx="676275" cy="414338"/>
            </a:xfrm>
            <a:prstGeom prst="rect">
              <a:avLst/>
            </a:prstGeom>
            <a:noFill/>
            <a:ln w="9525">
              <a:noFill/>
              <a:miter lim="800000"/>
              <a:headEnd/>
              <a:tailEnd/>
            </a:ln>
          </p:spPr>
        </p:pic>
        <p:pic>
          <p:nvPicPr>
            <p:cNvPr id="76" name="Picture 54" descr="Users.gif"/>
            <p:cNvPicPr>
              <a:picLocks noChangeAspect="1"/>
            </p:cNvPicPr>
            <p:nvPr/>
          </p:nvPicPr>
          <p:blipFill>
            <a:blip r:embed="rId13" cstate="print"/>
            <a:srcRect/>
            <a:stretch>
              <a:fillRect/>
            </a:stretch>
          </p:blipFill>
          <p:spPr bwMode="auto">
            <a:xfrm>
              <a:off x="6572250" y="3386138"/>
              <a:ext cx="650875" cy="830262"/>
            </a:xfrm>
            <a:prstGeom prst="rect">
              <a:avLst/>
            </a:prstGeom>
            <a:noFill/>
            <a:ln w="9525">
              <a:noFill/>
              <a:miter lim="800000"/>
              <a:headEnd/>
              <a:tailEnd/>
            </a:ln>
          </p:spPr>
        </p:pic>
        <p:cxnSp>
          <p:nvCxnSpPr>
            <p:cNvPr id="77" name="Straight Arrow Connector 76"/>
            <p:cNvCxnSpPr/>
            <p:nvPr/>
          </p:nvCxnSpPr>
          <p:spPr>
            <a:xfrm>
              <a:off x="5462588" y="3802063"/>
              <a:ext cx="217487"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a:off x="6356350"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8" name="Group 112"/>
          <p:cNvGrpSpPr>
            <a:grpSpLocks/>
          </p:cNvGrpSpPr>
          <p:nvPr/>
        </p:nvGrpSpPr>
        <p:grpSpPr bwMode="auto">
          <a:xfrm>
            <a:off x="7987450" y="5390198"/>
            <a:ext cx="1624781" cy="1333492"/>
            <a:chOff x="7223125" y="3198813"/>
            <a:chExt cx="1463675" cy="1204912"/>
          </a:xfrm>
        </p:grpSpPr>
        <p:pic>
          <p:nvPicPr>
            <p:cNvPr id="80" name="Picture 47" descr="Data Format.gif"/>
            <p:cNvPicPr>
              <a:picLocks noChangeAspect="1"/>
            </p:cNvPicPr>
            <p:nvPr/>
          </p:nvPicPr>
          <p:blipFill>
            <a:blip r:embed="rId14" cstate="print"/>
            <a:srcRect/>
            <a:stretch>
              <a:fillRect/>
            </a:stretch>
          </p:blipFill>
          <p:spPr bwMode="auto">
            <a:xfrm>
              <a:off x="8439150" y="3198813"/>
              <a:ext cx="247650" cy="1204912"/>
            </a:xfrm>
            <a:prstGeom prst="rect">
              <a:avLst/>
            </a:prstGeom>
            <a:noFill/>
            <a:ln w="9525">
              <a:noFill/>
              <a:miter lim="800000"/>
              <a:headEnd/>
              <a:tailEnd/>
            </a:ln>
          </p:spPr>
        </p:pic>
        <p:pic>
          <p:nvPicPr>
            <p:cNvPr id="81" name="Picture 58" descr="XBRL Third Party Style Sheets.gif"/>
            <p:cNvPicPr>
              <a:picLocks noChangeAspect="1"/>
            </p:cNvPicPr>
            <p:nvPr/>
          </p:nvPicPr>
          <p:blipFill>
            <a:blip r:embed="rId15" cstate="print"/>
            <a:srcRect/>
            <a:stretch>
              <a:fillRect/>
            </a:stretch>
          </p:blipFill>
          <p:spPr bwMode="auto">
            <a:xfrm>
              <a:off x="7439025" y="3386138"/>
              <a:ext cx="650875" cy="830262"/>
            </a:xfrm>
            <a:prstGeom prst="rect">
              <a:avLst/>
            </a:prstGeom>
            <a:noFill/>
            <a:ln w="9525">
              <a:noFill/>
              <a:miter lim="800000"/>
              <a:headEnd/>
              <a:tailEnd/>
            </a:ln>
          </p:spPr>
        </p:pic>
        <p:cxnSp>
          <p:nvCxnSpPr>
            <p:cNvPr id="82" name="Straight Arrow Connector 81"/>
            <p:cNvCxnSpPr/>
            <p:nvPr/>
          </p:nvCxnSpPr>
          <p:spPr>
            <a:xfrm>
              <a:off x="7223125" y="3802063"/>
              <a:ext cx="215900" cy="1587"/>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3" name="Elbow Connector 82"/>
            <p:cNvCxnSpPr/>
            <p:nvPr/>
          </p:nvCxnSpPr>
          <p:spPr>
            <a:xfrm flipV="1">
              <a:off x="8089900" y="3305175"/>
              <a:ext cx="368300" cy="496888"/>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4" name="Elbow Connector 83"/>
            <p:cNvCxnSpPr/>
            <p:nvPr/>
          </p:nvCxnSpPr>
          <p:spPr>
            <a:xfrm flipV="1">
              <a:off x="8089900" y="3651250"/>
              <a:ext cx="368300" cy="150813"/>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5" name="Elbow Connector 84"/>
            <p:cNvCxnSpPr/>
            <p:nvPr/>
          </p:nvCxnSpPr>
          <p:spPr>
            <a:xfrm>
              <a:off x="8089900" y="3802063"/>
              <a:ext cx="368300" cy="177800"/>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86" name="Elbow Connector 85"/>
            <p:cNvCxnSpPr/>
            <p:nvPr/>
          </p:nvCxnSpPr>
          <p:spPr>
            <a:xfrm>
              <a:off x="8089900" y="3802063"/>
              <a:ext cx="368300" cy="493712"/>
            </a:xfrm>
            <a:prstGeom prst="bentConnector3">
              <a:avLst>
                <a:gd name="adj1" fmla="val 50000"/>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9" name="Group 190"/>
          <p:cNvGrpSpPr>
            <a:grpSpLocks/>
          </p:cNvGrpSpPr>
          <p:nvPr/>
        </p:nvGrpSpPr>
        <p:grpSpPr bwMode="auto">
          <a:xfrm>
            <a:off x="3183596" y="5223291"/>
            <a:ext cx="1522571" cy="252995"/>
            <a:chOff x="2895599" y="3048000"/>
            <a:chExt cx="1371601" cy="228600"/>
          </a:xfrm>
        </p:grpSpPr>
        <p:pic>
          <p:nvPicPr>
            <p:cNvPr id="88" name="Picture 61" descr="Traditional Audit.gif"/>
            <p:cNvPicPr>
              <a:picLocks noChangeAspect="1"/>
            </p:cNvPicPr>
            <p:nvPr/>
          </p:nvPicPr>
          <p:blipFill>
            <a:blip r:embed="rId16" cstate="print"/>
            <a:srcRect/>
            <a:stretch>
              <a:fillRect/>
            </a:stretch>
          </p:blipFill>
          <p:spPr bwMode="auto">
            <a:xfrm>
              <a:off x="3114675" y="3051174"/>
              <a:ext cx="1152525" cy="222250"/>
            </a:xfrm>
            <a:prstGeom prst="rect">
              <a:avLst/>
            </a:prstGeom>
            <a:noFill/>
            <a:ln w="9525">
              <a:noFill/>
              <a:miter lim="800000"/>
              <a:headEnd/>
              <a:tailEnd/>
            </a:ln>
          </p:spPr>
        </p:pic>
        <p:sp>
          <p:nvSpPr>
            <p:cNvPr id="89" name="Down Arrow 88"/>
            <p:cNvSpPr/>
            <p:nvPr/>
          </p:nvSpPr>
          <p:spPr>
            <a:xfrm rot="5400000">
              <a:off x="2863056" y="3080543"/>
              <a:ext cx="228600" cy="163513"/>
            </a:xfrm>
            <a:prstGeom prst="downArrow">
              <a:avLst>
                <a:gd name="adj1" fmla="val 50000"/>
                <a:gd name="adj2" fmla="val 59351"/>
              </a:avLst>
            </a:prstGeom>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CA">
                <a:solidFill>
                  <a:srgbClr val="000000"/>
                </a:solidFill>
                <a:cs typeface="Arial" charset="0"/>
              </a:endParaRPr>
            </a:p>
          </p:txBody>
        </p:sp>
      </p:grpSp>
      <p:grpSp>
        <p:nvGrpSpPr>
          <p:cNvPr id="10" name="Group 191"/>
          <p:cNvGrpSpPr>
            <a:grpSpLocks/>
          </p:cNvGrpSpPr>
          <p:nvPr/>
        </p:nvGrpSpPr>
        <p:grpSpPr bwMode="auto">
          <a:xfrm>
            <a:off x="4029469" y="6560299"/>
            <a:ext cx="1369257" cy="570994"/>
            <a:chOff x="3657600" y="4243450"/>
            <a:chExt cx="1233488" cy="516700"/>
          </a:xfrm>
        </p:grpSpPr>
        <p:pic>
          <p:nvPicPr>
            <p:cNvPr id="91" name="Picture 59" descr="Assurance for XBRL Instance Documents.gif"/>
            <p:cNvPicPr>
              <a:picLocks noChangeAspect="1"/>
            </p:cNvPicPr>
            <p:nvPr/>
          </p:nvPicPr>
          <p:blipFill>
            <a:blip r:embed="rId17" cstate="print"/>
            <a:srcRect/>
            <a:stretch>
              <a:fillRect/>
            </a:stretch>
          </p:blipFill>
          <p:spPr bwMode="auto">
            <a:xfrm>
              <a:off x="3657600" y="4445825"/>
              <a:ext cx="1233488" cy="314325"/>
            </a:xfrm>
            <a:prstGeom prst="rect">
              <a:avLst/>
            </a:prstGeom>
            <a:noFill/>
            <a:ln w="9525">
              <a:noFill/>
              <a:miter lim="800000"/>
              <a:headEnd/>
              <a:tailEnd/>
            </a:ln>
          </p:spPr>
        </p:pic>
        <p:sp>
          <p:nvSpPr>
            <p:cNvPr id="92" name="Down Arrow 91"/>
            <p:cNvSpPr/>
            <p:nvPr/>
          </p:nvSpPr>
          <p:spPr>
            <a:xfrm rot="10800000">
              <a:off x="4160838" y="4243450"/>
              <a:ext cx="228600" cy="152625"/>
            </a:xfrm>
            <a:prstGeom prst="downArrow">
              <a:avLst>
                <a:gd name="adj1" fmla="val 50000"/>
                <a:gd name="adj2" fmla="val 59351"/>
              </a:avLst>
            </a:prstGeom>
            <a:ln>
              <a:solidFill>
                <a:srgbClr val="9900CC"/>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CA">
                <a:solidFill>
                  <a:srgbClr val="9933FF"/>
                </a:solidFill>
                <a:cs typeface="Arial" charset="0"/>
              </a:endParaRPr>
            </a:p>
          </p:txBody>
        </p:sp>
      </p:grpSp>
      <p:sp>
        <p:nvSpPr>
          <p:cNvPr id="96" name="Explosion 2 95"/>
          <p:cNvSpPr/>
          <p:nvPr/>
        </p:nvSpPr>
        <p:spPr>
          <a:xfrm rot="426235">
            <a:off x="3384491" y="6317845"/>
            <a:ext cx="2791381" cy="1247404"/>
          </a:xfrm>
          <a:prstGeom prst="irregularSeal2">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anchor="ctr"/>
          <a:lstStyle/>
          <a:p>
            <a:pPr algn="ctr"/>
            <a:endParaRPr lang="en-CA">
              <a:solidFill>
                <a:srgbClr val="FFFFFF"/>
              </a:solidFill>
              <a:cs typeface="Arial" charset="0"/>
            </a:endParaRPr>
          </a:p>
        </p:txBody>
      </p:sp>
      <p:sp>
        <p:nvSpPr>
          <p:cNvPr id="53" name="Round Diagonal Corner Rectangle 52"/>
          <p:cNvSpPr/>
          <p:nvPr/>
        </p:nvSpPr>
        <p:spPr>
          <a:xfrm>
            <a:off x="769937" y="5471319"/>
            <a:ext cx="8420100" cy="1562100"/>
          </a:xfrm>
          <a:prstGeom prst="round2DiagRect">
            <a:avLst>
              <a:gd name="adj1" fmla="val 0"/>
              <a:gd name="adj2" fmla="val 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91440" rIns="91440" bIns="91440" anchor="ctr"/>
          <a:lstStyle/>
          <a:p>
            <a:pPr marL="287338" indent="-234950">
              <a:lnSpc>
                <a:spcPct val="120000"/>
              </a:lnSpc>
              <a:spcAft>
                <a:spcPts val="600"/>
              </a:spcAft>
              <a:buFont typeface="Arial" pitchFamily="34" charset="0"/>
              <a:buChar char="•"/>
            </a:pPr>
            <a:r>
              <a:rPr lang="en-CA" altLang="ko-KR" sz="1600" b="1" dirty="0" smtClean="0">
                <a:solidFill>
                  <a:srgbClr val="FFFFFF"/>
                </a:solidFill>
                <a:latin typeface="Garamond" pitchFamily="18" charset="0"/>
                <a:ea typeface="Arial Unicode MS" pitchFamily="50" charset="-127"/>
                <a:cs typeface="Arial Unicode MS" pitchFamily="50" charset="-127"/>
              </a:rPr>
              <a:t>Identify a set of specific audit objectives and related audit tasks for assurance engagements on XBRL-Related Documents.</a:t>
            </a:r>
          </a:p>
          <a:p>
            <a:pPr marL="287338" indent="-234950">
              <a:lnSpc>
                <a:spcPct val="120000"/>
              </a:lnSpc>
              <a:spcAft>
                <a:spcPts val="600"/>
              </a:spcAft>
              <a:buFont typeface="Arial" pitchFamily="34" charset="0"/>
              <a:buChar char="•"/>
            </a:pPr>
            <a:r>
              <a:rPr lang="en-CA" altLang="ko-KR" sz="1600" b="1" dirty="0" smtClean="0">
                <a:solidFill>
                  <a:srgbClr val="FFFF00"/>
                </a:solidFill>
                <a:latin typeface="Garamond" pitchFamily="18" charset="0"/>
                <a:ea typeface="Arial Unicode MS" pitchFamily="50" charset="-127"/>
                <a:cs typeface="Arial Unicode MS" pitchFamily="50" charset="-127"/>
              </a:rPr>
              <a:t>Discuss how a prototype XBRL auditing tool can be used to accomplish the audit tasks to achieve audit objectives.</a:t>
            </a:r>
            <a:endParaRPr lang="en-US" altLang="ko-KR" sz="1600" b="1" dirty="0" smtClean="0">
              <a:solidFill>
                <a:srgbClr val="FFFF00"/>
              </a:solidFill>
              <a:latin typeface="Garamond" pitchFamily="18" charset="0"/>
              <a:ea typeface="Arial Unicode MS" pitchFamily="50" charset="-127"/>
              <a:cs typeface="Arial Unicode MS" pitchFamily="50"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115"/>
                                        </p:tgtEl>
                                        <p:attrNameLst>
                                          <p:attrName>style.opacity</p:attrName>
                                        </p:attrNameLst>
                                      </p:cBhvr>
                                      <p:to>
                                        <p:strVal val="0.25"/>
                                      </p:to>
                                    </p:set>
                                    <p:animEffect filter="image" prLst="opacity: 0.25">
                                      <p:cBhvr rctx="IE">
                                        <p:cTn id="7" dur="indefinite"/>
                                        <p:tgtEl>
                                          <p:spTgt spid="115"/>
                                        </p:tgtEl>
                                      </p:cBhvr>
                                    </p:animEffect>
                                  </p:childTnLst>
                                </p:cTn>
                              </p:par>
                              <p:par>
                                <p:cTn id="8" presetID="9" presetClass="emph" presetSubtype="0" grpId="1" nodeType="withEffect">
                                  <p:stCondLst>
                                    <p:cond delay="0"/>
                                  </p:stCondLst>
                                  <p:childTnLst>
                                    <p:set>
                                      <p:cBhvr rctx="PPT">
                                        <p:cTn id="9" dur="indefinite"/>
                                        <p:tgtEl>
                                          <p:spTgt spid="116"/>
                                        </p:tgtEl>
                                        <p:attrNameLst>
                                          <p:attrName>style.opacity</p:attrName>
                                        </p:attrNameLst>
                                      </p:cBhvr>
                                      <p:to>
                                        <p:strVal val="0.25"/>
                                      </p:to>
                                    </p:set>
                                    <p:animEffect filter="image" prLst="opacity: 0.25">
                                      <p:cBhvr rctx="IE">
                                        <p:cTn id="10" dur="indefinite"/>
                                        <p:tgtEl>
                                          <p:spTgt spid="116"/>
                                        </p:tgtEl>
                                      </p:cBhvr>
                                    </p:animEffect>
                                  </p:childTnLst>
                                </p:cTn>
                              </p:par>
                              <p:par>
                                <p:cTn id="11" presetID="9" presetClass="emph" presetSubtype="0" grpId="1" nodeType="withEffect">
                                  <p:stCondLst>
                                    <p:cond delay="0"/>
                                  </p:stCondLst>
                                  <p:childTnLst>
                                    <p:set>
                                      <p:cBhvr rctx="PPT">
                                        <p:cTn id="12" dur="indefinite"/>
                                        <p:tgtEl>
                                          <p:spTgt spid="112"/>
                                        </p:tgtEl>
                                        <p:attrNameLst>
                                          <p:attrName>style.opacity</p:attrName>
                                        </p:attrNameLst>
                                      </p:cBhvr>
                                      <p:to>
                                        <p:strVal val="0.25"/>
                                      </p:to>
                                    </p:set>
                                    <p:animEffect filter="image" prLst="opacity: 0.25">
                                      <p:cBhvr rctx="IE">
                                        <p:cTn id="13" dur="indefinite"/>
                                        <p:tgtEl>
                                          <p:spTgt spid="112"/>
                                        </p:tgtEl>
                                      </p:cBhvr>
                                    </p:animEffect>
                                  </p:childTnLst>
                                </p:cTn>
                              </p:par>
                              <p:par>
                                <p:cTn id="14" presetID="9" presetClass="emph" presetSubtype="0" grpId="1" nodeType="withEffect">
                                  <p:stCondLst>
                                    <p:cond delay="0"/>
                                  </p:stCondLst>
                                  <p:childTnLst>
                                    <p:set>
                                      <p:cBhvr rctx="PPT">
                                        <p:cTn id="15" dur="indefinite"/>
                                        <p:tgtEl>
                                          <p:spTgt spid="113"/>
                                        </p:tgtEl>
                                        <p:attrNameLst>
                                          <p:attrName>style.opacity</p:attrName>
                                        </p:attrNameLst>
                                      </p:cBhvr>
                                      <p:to>
                                        <p:strVal val="0.25"/>
                                      </p:to>
                                    </p:set>
                                    <p:animEffect filter="image" prLst="opacity: 0.25">
                                      <p:cBhvr rctx="IE">
                                        <p:cTn id="16" dur="indefinite"/>
                                        <p:tgtEl>
                                          <p:spTgt spid="113"/>
                                        </p:tgtEl>
                                      </p:cBhvr>
                                    </p:animEffect>
                                  </p:childTnLst>
                                </p:cTn>
                              </p:par>
                              <p:par>
                                <p:cTn id="17" presetID="9" presetClass="emph" presetSubtype="0" grpId="1" nodeType="withEffect">
                                  <p:stCondLst>
                                    <p:cond delay="0"/>
                                  </p:stCondLst>
                                  <p:childTnLst>
                                    <p:set>
                                      <p:cBhvr rctx="PPT">
                                        <p:cTn id="18" dur="indefinite"/>
                                        <p:tgtEl>
                                          <p:spTgt spid="118"/>
                                        </p:tgtEl>
                                        <p:attrNameLst>
                                          <p:attrName>style.opacity</p:attrName>
                                        </p:attrNameLst>
                                      </p:cBhvr>
                                      <p:to>
                                        <p:strVal val="0.25"/>
                                      </p:to>
                                    </p:set>
                                    <p:animEffect filter="image" prLst="opacity: 0.25">
                                      <p:cBhvr rctx="IE">
                                        <p:cTn id="19" dur="indefinite"/>
                                        <p:tgtEl>
                                          <p:spTgt spid="118"/>
                                        </p:tgtEl>
                                      </p:cBhvr>
                                    </p:animEffect>
                                  </p:childTnLst>
                                </p:cTn>
                              </p:par>
                              <p:par>
                                <p:cTn id="20" presetID="9" presetClass="emph" presetSubtype="0" grpId="1" nodeType="withEffect">
                                  <p:stCondLst>
                                    <p:cond delay="0"/>
                                  </p:stCondLst>
                                  <p:childTnLst>
                                    <p:set>
                                      <p:cBhvr rctx="PPT">
                                        <p:cTn id="21" dur="indefinite"/>
                                        <p:tgtEl>
                                          <p:spTgt spid="119"/>
                                        </p:tgtEl>
                                        <p:attrNameLst>
                                          <p:attrName>style.opacity</p:attrName>
                                        </p:attrNameLst>
                                      </p:cBhvr>
                                      <p:to>
                                        <p:strVal val="0.25"/>
                                      </p:to>
                                    </p:set>
                                    <p:animEffect filter="image" prLst="opacity: 0.25">
                                      <p:cBhvr rctx="IE">
                                        <p:cTn id="22" dur="indefinite"/>
                                        <p:tgtEl>
                                          <p:spTgt spid="119"/>
                                        </p:tgtEl>
                                      </p:cBhvr>
                                    </p:animEffect>
                                  </p:childTnLst>
                                </p:cTn>
                              </p:par>
                              <p:par>
                                <p:cTn id="23" presetID="9" presetClass="emph" presetSubtype="0" grpId="1" nodeType="withEffect">
                                  <p:stCondLst>
                                    <p:cond delay="0"/>
                                  </p:stCondLst>
                                  <p:childTnLst>
                                    <p:set>
                                      <p:cBhvr rctx="PPT">
                                        <p:cTn id="24" dur="indefinite"/>
                                        <p:tgtEl>
                                          <p:spTgt spid="121"/>
                                        </p:tgtEl>
                                        <p:attrNameLst>
                                          <p:attrName>style.opacity</p:attrName>
                                        </p:attrNameLst>
                                      </p:cBhvr>
                                      <p:to>
                                        <p:strVal val="0.25"/>
                                      </p:to>
                                    </p:set>
                                    <p:animEffect filter="image" prLst="opacity: 0.25">
                                      <p:cBhvr rctx="IE">
                                        <p:cTn id="25" dur="indefinite"/>
                                        <p:tgtEl>
                                          <p:spTgt spid="121"/>
                                        </p:tgtEl>
                                      </p:cBhvr>
                                    </p:animEffect>
                                  </p:childTnLst>
                                </p:cTn>
                              </p:par>
                              <p:par>
                                <p:cTn id="26" presetID="9" presetClass="emph" presetSubtype="0" grpId="1" nodeType="withEffect">
                                  <p:stCondLst>
                                    <p:cond delay="0"/>
                                  </p:stCondLst>
                                  <p:childTnLst>
                                    <p:set>
                                      <p:cBhvr rctx="PPT">
                                        <p:cTn id="27" dur="indefinite"/>
                                        <p:tgtEl>
                                          <p:spTgt spid="122"/>
                                        </p:tgtEl>
                                        <p:attrNameLst>
                                          <p:attrName>style.opacity</p:attrName>
                                        </p:attrNameLst>
                                      </p:cBhvr>
                                      <p:to>
                                        <p:strVal val="0.25"/>
                                      </p:to>
                                    </p:set>
                                    <p:animEffect filter="image" prLst="opacity: 0.25">
                                      <p:cBhvr rctx="IE">
                                        <p:cTn id="28" dur="indefinite"/>
                                        <p:tgtEl>
                                          <p:spTgt spid="122"/>
                                        </p:tgtEl>
                                      </p:cBhvr>
                                    </p:animEffect>
                                  </p:childTnLst>
                                </p:cTn>
                              </p:par>
                              <p:par>
                                <p:cTn id="29" presetID="9" presetClass="emph" presetSubtype="0" grpId="1" nodeType="withEffect">
                                  <p:stCondLst>
                                    <p:cond delay="0"/>
                                  </p:stCondLst>
                                  <p:childTnLst>
                                    <p:set>
                                      <p:cBhvr rctx="PPT">
                                        <p:cTn id="30" dur="indefinite"/>
                                        <p:tgtEl>
                                          <p:spTgt spid="125"/>
                                        </p:tgtEl>
                                        <p:attrNameLst>
                                          <p:attrName>style.opacity</p:attrName>
                                        </p:attrNameLst>
                                      </p:cBhvr>
                                      <p:to>
                                        <p:strVal val="0.25"/>
                                      </p:to>
                                    </p:set>
                                    <p:animEffect filter="image" prLst="opacity: 0.25">
                                      <p:cBhvr rctx="IE">
                                        <p:cTn id="31" dur="indefinite"/>
                                        <p:tgtEl>
                                          <p:spTgt spid="125"/>
                                        </p:tgtEl>
                                      </p:cBhvr>
                                    </p:animEffect>
                                  </p:childTnLst>
                                </p:cTn>
                              </p:par>
                              <p:par>
                                <p:cTn id="32" presetID="9" presetClass="emph" presetSubtype="0" nodeType="withEffect">
                                  <p:stCondLst>
                                    <p:cond delay="0"/>
                                  </p:stCondLst>
                                  <p:childTnLst>
                                    <p:set>
                                      <p:cBhvr rctx="PPT">
                                        <p:cTn id="33" dur="indefinite"/>
                                        <p:tgtEl>
                                          <p:spTgt spid="3"/>
                                        </p:tgtEl>
                                        <p:attrNameLst>
                                          <p:attrName>style.opacity</p:attrName>
                                        </p:attrNameLst>
                                      </p:cBhvr>
                                      <p:to>
                                        <p:strVal val="0.25"/>
                                      </p:to>
                                    </p:set>
                                    <p:animEffect filter="image" prLst="opacity: 0.25">
                                      <p:cBhvr rctx="IE">
                                        <p:cTn id="34" dur="indefinite"/>
                                        <p:tgtEl>
                                          <p:spTgt spid="3"/>
                                        </p:tgtEl>
                                      </p:cBhvr>
                                    </p:animEffect>
                                  </p:childTnLst>
                                </p:cTn>
                              </p:par>
                              <p:par>
                                <p:cTn id="35" presetID="9" presetClass="emph" presetSubtype="0" nodeType="withEffect">
                                  <p:stCondLst>
                                    <p:cond delay="0"/>
                                  </p:stCondLst>
                                  <p:childTnLst>
                                    <p:set>
                                      <p:cBhvr rctx="PPT">
                                        <p:cTn id="36" dur="indefinite"/>
                                        <p:tgtEl>
                                          <p:spTgt spid="4"/>
                                        </p:tgtEl>
                                        <p:attrNameLst>
                                          <p:attrName>style.opacity</p:attrName>
                                        </p:attrNameLst>
                                      </p:cBhvr>
                                      <p:to>
                                        <p:strVal val="0.25"/>
                                      </p:to>
                                    </p:set>
                                    <p:animEffect filter="image" prLst="opacity: 0.25">
                                      <p:cBhvr rctx="IE">
                                        <p:cTn id="37" dur="indefinite"/>
                                        <p:tgtEl>
                                          <p:spTgt spid="4"/>
                                        </p:tgtEl>
                                      </p:cBhvr>
                                    </p:animEffect>
                                  </p:childTnLst>
                                </p:cTn>
                              </p:par>
                              <p:par>
                                <p:cTn id="38" presetID="9" presetClass="emph" presetSubtype="0" nodeType="withEffect">
                                  <p:stCondLst>
                                    <p:cond delay="0"/>
                                  </p:stCondLst>
                                  <p:childTnLst>
                                    <p:set>
                                      <p:cBhvr rctx="PPT">
                                        <p:cTn id="39" dur="indefinite"/>
                                        <p:tgtEl>
                                          <p:spTgt spid="5"/>
                                        </p:tgtEl>
                                        <p:attrNameLst>
                                          <p:attrName>style.opacity</p:attrName>
                                        </p:attrNameLst>
                                      </p:cBhvr>
                                      <p:to>
                                        <p:strVal val="0.25"/>
                                      </p:to>
                                    </p:set>
                                    <p:animEffect filter="image" prLst="opacity: 0.25">
                                      <p:cBhvr rctx="IE">
                                        <p:cTn id="40" dur="indefinite"/>
                                        <p:tgtEl>
                                          <p:spTgt spid="5"/>
                                        </p:tgtEl>
                                      </p:cBhvr>
                                    </p:animEffect>
                                  </p:childTnLst>
                                </p:cTn>
                              </p:par>
                              <p:par>
                                <p:cTn id="41" presetID="9" presetClass="emph" presetSubtype="0" nodeType="withEffect">
                                  <p:stCondLst>
                                    <p:cond delay="0"/>
                                  </p:stCondLst>
                                  <p:childTnLst>
                                    <p:set>
                                      <p:cBhvr rctx="PPT">
                                        <p:cTn id="42" dur="indefinite"/>
                                        <p:tgtEl>
                                          <p:spTgt spid="6"/>
                                        </p:tgtEl>
                                        <p:attrNameLst>
                                          <p:attrName>style.opacity</p:attrName>
                                        </p:attrNameLst>
                                      </p:cBhvr>
                                      <p:to>
                                        <p:strVal val="0.25"/>
                                      </p:to>
                                    </p:set>
                                    <p:animEffect filter="image" prLst="opacity: 0.25">
                                      <p:cBhvr rctx="IE">
                                        <p:cTn id="43" dur="indefinite"/>
                                        <p:tgtEl>
                                          <p:spTgt spid="6"/>
                                        </p:tgtEl>
                                      </p:cBhvr>
                                    </p:animEffect>
                                  </p:childTnLst>
                                </p:cTn>
                              </p:par>
                              <p:par>
                                <p:cTn id="44" presetID="9" presetClass="emph" presetSubtype="0" nodeType="withEffect">
                                  <p:stCondLst>
                                    <p:cond delay="0"/>
                                  </p:stCondLst>
                                  <p:childTnLst>
                                    <p:set>
                                      <p:cBhvr rctx="PPT">
                                        <p:cTn id="45" dur="indefinite"/>
                                        <p:tgtEl>
                                          <p:spTgt spid="7"/>
                                        </p:tgtEl>
                                        <p:attrNameLst>
                                          <p:attrName>style.opacity</p:attrName>
                                        </p:attrNameLst>
                                      </p:cBhvr>
                                      <p:to>
                                        <p:strVal val="0.25"/>
                                      </p:to>
                                    </p:set>
                                    <p:animEffect filter="image" prLst="opacity: 0.25">
                                      <p:cBhvr rctx="IE">
                                        <p:cTn id="46" dur="indefinite"/>
                                        <p:tgtEl>
                                          <p:spTgt spid="7"/>
                                        </p:tgtEl>
                                      </p:cBhvr>
                                    </p:animEffect>
                                  </p:childTnLst>
                                </p:cTn>
                              </p:par>
                              <p:par>
                                <p:cTn id="47" presetID="9" presetClass="emph" presetSubtype="0" nodeType="withEffect">
                                  <p:stCondLst>
                                    <p:cond delay="0"/>
                                  </p:stCondLst>
                                  <p:childTnLst>
                                    <p:set>
                                      <p:cBhvr rctx="PPT">
                                        <p:cTn id="48" dur="indefinite"/>
                                        <p:tgtEl>
                                          <p:spTgt spid="8"/>
                                        </p:tgtEl>
                                        <p:attrNameLst>
                                          <p:attrName>style.opacity</p:attrName>
                                        </p:attrNameLst>
                                      </p:cBhvr>
                                      <p:to>
                                        <p:strVal val="0.25"/>
                                      </p:to>
                                    </p:set>
                                    <p:animEffect filter="image" prLst="opacity: 0.25">
                                      <p:cBhvr rctx="IE">
                                        <p:cTn id="49" dur="indefinite"/>
                                        <p:tgtEl>
                                          <p:spTgt spid="8"/>
                                        </p:tgtEl>
                                      </p:cBhvr>
                                    </p:animEffect>
                                  </p:childTnLst>
                                </p:cTn>
                              </p:par>
                              <p:par>
                                <p:cTn id="50" presetID="9" presetClass="emph" presetSubtype="0" nodeType="withEffect">
                                  <p:stCondLst>
                                    <p:cond delay="0"/>
                                  </p:stCondLst>
                                  <p:childTnLst>
                                    <p:set>
                                      <p:cBhvr rctx="PPT">
                                        <p:cTn id="51" dur="indefinite"/>
                                        <p:tgtEl>
                                          <p:spTgt spid="9"/>
                                        </p:tgtEl>
                                        <p:attrNameLst>
                                          <p:attrName>style.opacity</p:attrName>
                                        </p:attrNameLst>
                                      </p:cBhvr>
                                      <p:to>
                                        <p:strVal val="0.25"/>
                                      </p:to>
                                    </p:set>
                                    <p:animEffect filter="image" prLst="opacity: 0.25">
                                      <p:cBhvr rctx="IE">
                                        <p:cTn id="52" dur="indefinite"/>
                                        <p:tgtEl>
                                          <p:spTgt spid="9"/>
                                        </p:tgtEl>
                                      </p:cBhvr>
                                    </p:animEffect>
                                  </p:childTnLst>
                                </p:cTn>
                              </p:par>
                              <p:par>
                                <p:cTn id="53" presetID="9" presetClass="emph" presetSubtype="0" nodeType="withEffect">
                                  <p:stCondLst>
                                    <p:cond delay="0"/>
                                  </p:stCondLst>
                                  <p:childTnLst>
                                    <p:set>
                                      <p:cBhvr rctx="PPT">
                                        <p:cTn id="54" dur="indefinite"/>
                                        <p:tgtEl>
                                          <p:spTgt spid="10"/>
                                        </p:tgtEl>
                                        <p:attrNameLst>
                                          <p:attrName>style.opacity</p:attrName>
                                        </p:attrNameLst>
                                      </p:cBhvr>
                                      <p:to>
                                        <p:strVal val="0.25"/>
                                      </p:to>
                                    </p:set>
                                    <p:animEffect filter="image" prLst="opacity: 0.25">
                                      <p:cBhvr rctx="IE">
                                        <p:cTn id="55" dur="indefinite"/>
                                        <p:tgtEl>
                                          <p:spTgt spid="10"/>
                                        </p:tgtEl>
                                      </p:cBhvr>
                                    </p:animEffect>
                                  </p:childTnLst>
                                </p:cTn>
                              </p:par>
                              <p:par>
                                <p:cTn id="56" presetID="9" presetClass="emph" presetSubtype="0" grpId="0" nodeType="withEffect">
                                  <p:stCondLst>
                                    <p:cond delay="0"/>
                                  </p:stCondLst>
                                  <p:childTnLst>
                                    <p:set>
                                      <p:cBhvr rctx="PPT">
                                        <p:cTn id="57" dur="indefinite"/>
                                        <p:tgtEl>
                                          <p:spTgt spid="96"/>
                                        </p:tgtEl>
                                        <p:attrNameLst>
                                          <p:attrName>style.opacity</p:attrName>
                                        </p:attrNameLst>
                                      </p:cBhvr>
                                      <p:to>
                                        <p:strVal val="0.25"/>
                                      </p:to>
                                    </p:set>
                                    <p:animEffect filter="image" prLst="opacity: 0.25">
                                      <p:cBhvr rctx="IE">
                                        <p:cTn id="58" dur="indefinite"/>
                                        <p:tgtEl>
                                          <p:spTgt spid="96"/>
                                        </p:tgtEl>
                                      </p:cBhvr>
                                    </p:animEffect>
                                  </p:childTnLst>
                                </p:cTn>
                              </p:par>
                            </p:childTnLst>
                          </p:cTn>
                        </p:par>
                        <p:par>
                          <p:cTn id="59" fill="hold">
                            <p:stCondLst>
                              <p:cond delay="0"/>
                            </p:stCondLst>
                            <p:childTnLst>
                              <p:par>
                                <p:cTn id="60" presetID="23" presetClass="entr" presetSubtype="16"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p:bldP spid="113" grpId="1" animBg="1"/>
      <p:bldP spid="115" grpId="1" animBg="1"/>
      <p:bldP spid="116" grpId="1" animBg="1"/>
      <p:bldP spid="118" grpId="1" animBg="1"/>
      <p:bldP spid="119" grpId="1" animBg="1"/>
      <p:bldP spid="121" grpId="1" animBg="1"/>
      <p:bldP spid="122" grpId="1" animBg="1"/>
      <p:bldP spid="125" grpId="1" animBg="1"/>
      <p:bldP spid="96"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 name="Rectangle 10"/>
          <p:cNvSpPr/>
          <p:nvPr/>
        </p:nvSpPr>
        <p:spPr>
          <a:xfrm>
            <a:off x="388937" y="-1"/>
            <a:ext cx="8382000" cy="1204120"/>
          </a:xfrm>
          <a:prstGeom prst="rect">
            <a:avLst/>
          </a:prstGeom>
          <a:noFill/>
        </p:spPr>
        <p:txBody>
          <a:bodyPr anchor="ctr"/>
          <a:lstStyle/>
          <a:p>
            <a:pPr>
              <a:lnSpc>
                <a:spcPct val="90000"/>
              </a:lnSpc>
              <a:defRPr/>
            </a:pPr>
            <a:r>
              <a:rPr lang="en-US" altLang="ko-KR" sz="4000" b="1" dirty="0" smtClean="0">
                <a:solidFill>
                  <a:srgbClr val="006600"/>
                </a:solidFill>
                <a:effectLst>
                  <a:outerShdw blurRad="38100" dist="38100" dir="2700000" algn="tl">
                    <a:srgbClr val="C0C0C0"/>
                  </a:outerShdw>
                </a:effectLst>
                <a:latin typeface="Garamond" pitchFamily="18" charset="0"/>
              </a:rPr>
              <a:t>ASSURANCE ON </a:t>
            </a:r>
            <a:br>
              <a:rPr lang="en-US" altLang="ko-KR" sz="4000" b="1" dirty="0" smtClean="0">
                <a:solidFill>
                  <a:srgbClr val="006600"/>
                </a:solidFill>
                <a:effectLst>
                  <a:outerShdw blurRad="38100" dist="38100" dir="2700000" algn="tl">
                    <a:srgbClr val="C0C0C0"/>
                  </a:outerShdw>
                </a:effectLst>
                <a:latin typeface="Garamond" pitchFamily="18" charset="0"/>
              </a:rPr>
            </a:br>
            <a:r>
              <a:rPr lang="en-US" altLang="ko-KR" sz="4000" b="1" dirty="0" smtClean="0">
                <a:solidFill>
                  <a:srgbClr val="006600"/>
                </a:solidFill>
                <a:effectLst>
                  <a:outerShdw blurRad="38100" dist="38100" dir="2700000" algn="tl">
                    <a:srgbClr val="C0C0C0"/>
                  </a:outerShdw>
                </a:effectLst>
                <a:latin typeface="Garamond" pitchFamily="18" charset="0"/>
              </a:rPr>
              <a:t>XBRL-RELATED DOCUMENT</a:t>
            </a:r>
          </a:p>
        </p:txBody>
      </p:sp>
      <p:pic>
        <p:nvPicPr>
          <p:cNvPr id="12" name="Picture 2"/>
          <p:cNvPicPr>
            <a:picLocks noChangeAspect="1" noChangeArrowheads="1"/>
          </p:cNvPicPr>
          <p:nvPr/>
        </p:nvPicPr>
        <p:blipFill>
          <a:blip r:embed="rId5" cstate="print"/>
          <a:srcRect/>
          <a:stretch>
            <a:fillRect/>
          </a:stretch>
        </p:blipFill>
        <p:spPr bwMode="auto">
          <a:xfrm>
            <a:off x="465137" y="1585119"/>
            <a:ext cx="3958685" cy="4717903"/>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print"/>
          <a:srcRect/>
          <a:stretch>
            <a:fillRect/>
          </a:stretch>
        </p:blipFill>
        <p:spPr bwMode="auto">
          <a:xfrm>
            <a:off x="5709549" y="1585119"/>
            <a:ext cx="3958685" cy="4717903"/>
          </a:xfrm>
          <a:prstGeom prst="rect">
            <a:avLst/>
          </a:prstGeom>
          <a:noFill/>
          <a:ln w="9525">
            <a:noFill/>
            <a:miter lim="800000"/>
            <a:headEnd/>
            <a:tailEnd/>
          </a:ln>
          <a:effectLst/>
        </p:spPr>
      </p:pic>
      <p:sp>
        <p:nvSpPr>
          <p:cNvPr id="14" name="Rectangle 13"/>
          <p:cNvSpPr/>
          <p:nvPr/>
        </p:nvSpPr>
        <p:spPr>
          <a:xfrm>
            <a:off x="4736796" y="3440412"/>
            <a:ext cx="721031" cy="1226234"/>
          </a:xfrm>
          <a:prstGeom prst="rect">
            <a:avLst/>
          </a:prstGeom>
        </p:spPr>
        <p:txBody>
          <a:bodyPr wrap="square" lIns="101370" tIns="50685" rIns="101370" bIns="50685">
            <a:spAutoFit/>
          </a:bodyPr>
          <a:lstStyle/>
          <a:p>
            <a:r>
              <a:rPr lang="en-US" altLang="ko-KR" sz="7300" b="1" dirty="0" smtClean="0">
                <a:solidFill>
                  <a:srgbClr val="FF0000"/>
                </a:solidFill>
                <a:ea typeface="굴림" pitchFamily="50" charset="-127"/>
                <a:sym typeface="Symbol"/>
              </a:rPr>
              <a:t></a:t>
            </a:r>
          </a:p>
        </p:txBody>
      </p:sp>
      <p:sp>
        <p:nvSpPr>
          <p:cNvPr id="15" name="Rectangle 14"/>
          <p:cNvSpPr/>
          <p:nvPr/>
        </p:nvSpPr>
        <p:spPr>
          <a:xfrm>
            <a:off x="4736796" y="4452390"/>
            <a:ext cx="721031" cy="1226234"/>
          </a:xfrm>
          <a:prstGeom prst="rect">
            <a:avLst/>
          </a:prstGeom>
        </p:spPr>
        <p:txBody>
          <a:bodyPr wrap="square" lIns="101370" tIns="50685" rIns="101370" bIns="50685">
            <a:spAutoFit/>
          </a:bodyPr>
          <a:lstStyle/>
          <a:p>
            <a:r>
              <a:rPr lang="en-US" altLang="ko-KR" sz="7300" b="1" dirty="0" smtClean="0">
                <a:solidFill>
                  <a:srgbClr val="008000"/>
                </a:solidFill>
                <a:ea typeface="굴림" pitchFamily="50" charset="-127"/>
                <a:sym typeface="Symbol"/>
              </a:rPr>
              <a:t></a:t>
            </a:r>
            <a:endParaRPr lang="en-US" sz="7300" b="1" dirty="0">
              <a:solidFill>
                <a:srgbClr val="008000"/>
              </a:solidFill>
            </a:endParaRPr>
          </a:p>
        </p:txBody>
      </p:sp>
      <p:sp>
        <p:nvSpPr>
          <p:cNvPr id="16" name="Rectangle 15"/>
          <p:cNvSpPr/>
          <p:nvPr/>
        </p:nvSpPr>
        <p:spPr>
          <a:xfrm>
            <a:off x="4736796" y="2681428"/>
            <a:ext cx="721031" cy="1226234"/>
          </a:xfrm>
          <a:prstGeom prst="rect">
            <a:avLst/>
          </a:prstGeom>
        </p:spPr>
        <p:txBody>
          <a:bodyPr wrap="square" lIns="101370" tIns="50685" rIns="101370" bIns="50685">
            <a:spAutoFit/>
          </a:bodyPr>
          <a:lstStyle/>
          <a:p>
            <a:r>
              <a:rPr lang="en-US" altLang="ko-KR" sz="7300" b="1" dirty="0" smtClean="0">
                <a:solidFill>
                  <a:srgbClr val="0000FF"/>
                </a:solidFill>
                <a:ea typeface="굴림" pitchFamily="50" charset="-127"/>
                <a:sym typeface="Symbol"/>
              </a:rPr>
              <a:t></a:t>
            </a:r>
            <a:endParaRPr lang="en-US" sz="7300" b="1" dirty="0">
              <a:solidFill>
                <a:srgbClr val="0000FF"/>
              </a:solidFill>
            </a:endParaRPr>
          </a:p>
        </p:txBody>
      </p:sp>
      <p:sp>
        <p:nvSpPr>
          <p:cNvPr id="17" name="Rectangle 16"/>
          <p:cNvSpPr/>
          <p:nvPr/>
        </p:nvSpPr>
        <p:spPr>
          <a:xfrm>
            <a:off x="503237" y="6477562"/>
            <a:ext cx="9144000" cy="822557"/>
          </a:xfrm>
          <a:prstGeom prst="rect">
            <a:avLst/>
          </a:prstGeom>
        </p:spPr>
        <p:txBody>
          <a:bodyPr wrap="square" lIns="101370" tIns="50685" rIns="101370" bIns="50685">
            <a:spAutoFit/>
          </a:bodyPr>
          <a:lstStyle/>
          <a:p>
            <a:pPr algn="just">
              <a:lnSpc>
                <a:spcPct val="130000"/>
              </a:lnSpc>
            </a:pPr>
            <a:r>
              <a:rPr lang="en-CA" sz="1800" b="1" dirty="0" smtClean="0">
                <a:latin typeface="Garamond" pitchFamily="18" charset="0"/>
              </a:rPr>
              <a:t>Do the data contained in the XBRL instance document </a:t>
            </a:r>
            <a:r>
              <a:rPr lang="en-CA" sz="1800" b="1" dirty="0" smtClean="0">
                <a:solidFill>
                  <a:srgbClr val="FF0000"/>
                </a:solidFill>
                <a:latin typeface="Garamond" pitchFamily="18" charset="0"/>
              </a:rPr>
              <a:t>completely, accurately</a:t>
            </a:r>
            <a:r>
              <a:rPr lang="en-CA" sz="1800" b="1" dirty="0" smtClean="0">
                <a:latin typeface="Garamond" pitchFamily="18" charset="0"/>
              </a:rPr>
              <a:t> and </a:t>
            </a:r>
            <a:r>
              <a:rPr lang="en-CA" sz="1800" b="1" dirty="0" smtClean="0">
                <a:solidFill>
                  <a:srgbClr val="FF0000"/>
                </a:solidFill>
                <a:latin typeface="Garamond" pitchFamily="18" charset="0"/>
              </a:rPr>
              <a:t>consistently</a:t>
            </a:r>
            <a:r>
              <a:rPr lang="en-CA" sz="1800" b="1" dirty="0" smtClean="0">
                <a:latin typeface="Garamond" pitchFamily="18" charset="0"/>
              </a:rPr>
              <a:t> reflect </a:t>
            </a:r>
            <a:r>
              <a:rPr lang="en-CA" sz="1800" b="1" dirty="0" smtClean="0">
                <a:latin typeface="Garamond" pitchFamily="18" charset="0"/>
              </a:rPr>
              <a:t>the financial facts in the corresponding original financial statements?</a:t>
            </a:r>
            <a:endParaRPr lang="en-US" sz="1800" b="1" dirty="0">
              <a:latin typeface="Garamond" pitchFamily="18" charset="0"/>
            </a:endParaRPr>
          </a:p>
        </p:txBody>
      </p:sp>
      <p:pic>
        <p:nvPicPr>
          <p:cNvPr id="18" name="Picture 3" descr="C:\Users\Administrator\AppData\Local\Microsoft\Windows\Temporary Internet Files\Content.IE5\46E79JS9\MCj04344110000[1].wmf"/>
          <p:cNvPicPr>
            <a:picLocks noChangeAspect="1" noChangeArrowheads="1"/>
          </p:cNvPicPr>
          <p:nvPr/>
        </p:nvPicPr>
        <p:blipFill>
          <a:blip r:embed="rId7" cstate="print"/>
          <a:srcRect/>
          <a:stretch>
            <a:fillRect/>
          </a:stretch>
        </p:blipFill>
        <p:spPr bwMode="auto">
          <a:xfrm>
            <a:off x="4440740" y="3556368"/>
            <a:ext cx="1099635" cy="123334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Righ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16"/>
                                        </p:tgtEl>
                                        <p:attrNameLst>
                                          <p:attrName>style.opacity</p:attrName>
                                        </p:attrNameLst>
                                      </p:cBhvr>
                                      <p:to>
                                        <p:strVal val="0.25"/>
                                      </p:to>
                                    </p:set>
                                    <p:animEffect filter="image" prLst="opacity: 0.25">
                                      <p:cBhvr rctx="IE">
                                        <p:cTn id="29" dur="indefinite"/>
                                        <p:tgtEl>
                                          <p:spTgt spid="16"/>
                                        </p:tgtEl>
                                      </p:cBhvr>
                                    </p:animEffect>
                                  </p:childTnLst>
                                </p:cTn>
                              </p:par>
                            </p:childTnLst>
                          </p:cTn>
                        </p:par>
                        <p:par>
                          <p:cTn id="30" fill="hold">
                            <p:stCondLst>
                              <p:cond delay="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childTnLst>
                                    <p:set>
                                      <p:cBhvr rctx="PPT">
                                        <p:cTn id="37" dur="indefinite"/>
                                        <p:tgtEl>
                                          <p:spTgt spid="14"/>
                                        </p:tgtEl>
                                        <p:attrNameLst>
                                          <p:attrName>style.opacity</p:attrName>
                                        </p:attrNameLst>
                                      </p:cBhvr>
                                      <p:to>
                                        <p:strVal val="0.25"/>
                                      </p:to>
                                    </p:set>
                                    <p:animEffect filter="image" prLst="opacity: 0.25">
                                      <p:cBhvr rctx="IE">
                                        <p:cTn id="38" dur="indefinite"/>
                                        <p:tgtEl>
                                          <p:spTgt spid="14"/>
                                        </p:tgtEl>
                                      </p:cBhvr>
                                    </p:animEffect>
                                  </p:childTnLst>
                                </p:cTn>
                              </p:par>
                            </p:childTnLst>
                          </p:cTn>
                        </p:par>
                        <p:par>
                          <p:cTn id="39" fill="hold">
                            <p:stCondLst>
                              <p:cond delay="0"/>
                            </p:stCondLst>
                            <p:childTnLst>
                              <p:par>
                                <p:cTn id="40" presetID="14" presetClass="entr" presetSubtype="1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childTnLst>
                                    <p:set>
                                      <p:cBhvr rctx="PPT">
                                        <p:cTn id="46" dur="indefinite"/>
                                        <p:tgtEl>
                                          <p:spTgt spid="15"/>
                                        </p:tgtEl>
                                        <p:attrNameLst>
                                          <p:attrName>style.opacity</p:attrName>
                                        </p:attrNameLst>
                                      </p:cBhvr>
                                      <p:to>
                                        <p:strVal val="0.25"/>
                                      </p:to>
                                    </p:set>
                                    <p:animEffect filter="image" prLst="opacity: 0.25">
                                      <p:cBhvr rctx="IE">
                                        <p:cTn id="47" dur="indefinite"/>
                                        <p:tgtEl>
                                          <p:spTgt spid="15"/>
                                        </p:tgtEl>
                                      </p:cBhvr>
                                    </p:animEffect>
                                  </p:childTnLst>
                                </p:cTn>
                              </p:par>
                            </p:childTnLst>
                          </p:cTn>
                        </p:par>
                        <p:par>
                          <p:cTn id="48" fill="hold">
                            <p:stCondLst>
                              <p:cond delay="0"/>
                            </p:stCondLst>
                            <p:childTnLst>
                              <p:par>
                                <p:cTn id="49" presetID="50" presetClass="entr" presetSubtype="0" decel="10000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3"/>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 name="Rectangle 10"/>
          <p:cNvSpPr/>
          <p:nvPr/>
        </p:nvSpPr>
        <p:spPr>
          <a:xfrm>
            <a:off x="388937" y="-1"/>
            <a:ext cx="8801100" cy="1204120"/>
          </a:xfrm>
          <a:prstGeom prst="rect">
            <a:avLst/>
          </a:prstGeom>
          <a:noFill/>
        </p:spPr>
        <p:txBody>
          <a:bodyPr anchor="ctr"/>
          <a:lstStyle/>
          <a:p>
            <a:pPr>
              <a:lnSpc>
                <a:spcPct val="90000"/>
              </a:lnSpc>
              <a:defRPr/>
            </a:pPr>
            <a:r>
              <a:rPr lang="en-GB" altLang="ko-KR" sz="3800" b="1" dirty="0" smtClean="0">
                <a:solidFill>
                  <a:srgbClr val="006600"/>
                </a:solidFill>
                <a:effectLst>
                  <a:outerShdw blurRad="38100" dist="38100" dir="2700000" algn="tl">
                    <a:srgbClr val="C0C0C0"/>
                  </a:outerShdw>
                </a:effectLst>
                <a:latin typeface="Garamond" pitchFamily="18" charset="0"/>
              </a:rPr>
              <a:t>AN ASSURANCE FRAMEWORK </a:t>
            </a:r>
            <a:br>
              <a:rPr lang="en-GB" altLang="ko-KR" sz="3800" b="1" dirty="0" smtClean="0">
                <a:solidFill>
                  <a:srgbClr val="006600"/>
                </a:solidFill>
                <a:effectLst>
                  <a:outerShdw blurRad="38100" dist="38100" dir="2700000" algn="tl">
                    <a:srgbClr val="C0C0C0"/>
                  </a:outerShdw>
                </a:effectLst>
                <a:latin typeface="Garamond" pitchFamily="18" charset="0"/>
              </a:rPr>
            </a:br>
            <a:r>
              <a:rPr lang="en-GB" altLang="ko-KR" sz="3800" b="1" dirty="0" smtClean="0">
                <a:solidFill>
                  <a:srgbClr val="006600"/>
                </a:solidFill>
                <a:effectLst>
                  <a:outerShdw blurRad="38100" dist="38100" dir="2700000" algn="tl">
                    <a:srgbClr val="C0C0C0"/>
                  </a:outerShdw>
                </a:effectLst>
                <a:latin typeface="Garamond" pitchFamily="18" charset="0"/>
              </a:rPr>
              <a:t>FOR XBRL-RELATED DOCUMENTS</a:t>
            </a:r>
            <a:endParaRPr lang="en-US" altLang="ko-KR" sz="3800" b="1" dirty="0" smtClean="0">
              <a:solidFill>
                <a:srgbClr val="006600"/>
              </a:solidFill>
              <a:effectLst>
                <a:outerShdw blurRad="38100" dist="38100" dir="2700000" algn="tl">
                  <a:srgbClr val="C0C0C0"/>
                </a:outerShdw>
              </a:effectLst>
              <a:latin typeface="Garamond" pitchFamily="18" charset="0"/>
            </a:endParaRPr>
          </a:p>
        </p:txBody>
      </p:sp>
      <p:sp>
        <p:nvSpPr>
          <p:cNvPr id="16" name="Rectangle 3"/>
          <p:cNvSpPr txBox="1">
            <a:spLocks noChangeArrowheads="1"/>
          </p:cNvSpPr>
          <p:nvPr/>
        </p:nvSpPr>
        <p:spPr>
          <a:xfrm>
            <a:off x="465137" y="5052219"/>
            <a:ext cx="4419600" cy="2454133"/>
          </a:xfrm>
          <a:prstGeom prst="rect">
            <a:avLst/>
          </a:prstGeom>
        </p:spPr>
        <p:txBody>
          <a:bodyPr wrap="square" lIns="0" tIns="0" rIns="0" bIns="0">
            <a:spAutoFit/>
          </a:bodyPr>
          <a:lstStyle/>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00"/>
                </a:solidFill>
                <a:latin typeface="Garamond" pitchFamily="18" charset="0"/>
                <a:ea typeface="굴림" pitchFamily="50" charset="-127"/>
              </a:rPr>
              <a:t>AICPA (2003)</a:t>
            </a:r>
            <a:br>
              <a:rPr lang="en-CA" altLang="ko-KR" sz="1100" b="1" dirty="0" smtClean="0">
                <a:solidFill>
                  <a:srgbClr val="006600"/>
                </a:solidFill>
                <a:latin typeface="Garamond" pitchFamily="18" charset="0"/>
                <a:ea typeface="굴림" pitchFamily="50" charset="-127"/>
              </a:rPr>
            </a:br>
            <a:r>
              <a:rPr lang="en-CA" altLang="ko-KR" sz="1100" b="1" dirty="0" smtClean="0">
                <a:solidFill>
                  <a:srgbClr val="006600"/>
                </a:solidFill>
                <a:latin typeface="Garamond" pitchFamily="18" charset="0"/>
                <a:ea typeface="굴림" pitchFamily="50" charset="-127"/>
              </a:rPr>
              <a:t>Attest Engagements: Attest Engagements Interpretations of Section 101, Interpretation No 5. Attest Engagements on Financial Information Included in XBRL Instance Documents. </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800000"/>
                </a:solidFill>
                <a:latin typeface="Garamond" pitchFamily="18" charset="0"/>
                <a:ea typeface="굴림" pitchFamily="50" charset="-127"/>
              </a:rPr>
              <a:t>PCAOB (2005)</a:t>
            </a:r>
            <a:br>
              <a:rPr lang="en-CA" altLang="ko-KR" sz="1100" b="1" dirty="0" smtClean="0">
                <a:solidFill>
                  <a:srgbClr val="800000"/>
                </a:solidFill>
                <a:latin typeface="Garamond" pitchFamily="18" charset="0"/>
                <a:ea typeface="굴림" pitchFamily="50" charset="-127"/>
              </a:rPr>
            </a:br>
            <a:r>
              <a:rPr lang="en-CA" altLang="ko-KR" sz="1100" b="1" dirty="0" smtClean="0">
                <a:solidFill>
                  <a:srgbClr val="800000"/>
                </a:solidFill>
                <a:latin typeface="Garamond" pitchFamily="18" charset="0"/>
                <a:ea typeface="굴림" pitchFamily="50" charset="-127"/>
              </a:rPr>
              <a:t>Staff Q&amp;A Regarding XBRL Financial Reporting</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9900CC"/>
                </a:solidFill>
                <a:latin typeface="Garamond" pitchFamily="18" charset="0"/>
                <a:ea typeface="굴림" pitchFamily="50" charset="-127"/>
              </a:rPr>
              <a:t>Assurance Working Group of XBRL International (AWG) (2006)</a:t>
            </a:r>
            <a:br>
              <a:rPr lang="en-CA" altLang="ko-KR" sz="1100" b="1" dirty="0" smtClean="0">
                <a:solidFill>
                  <a:srgbClr val="9900CC"/>
                </a:solidFill>
                <a:latin typeface="Garamond" pitchFamily="18" charset="0"/>
                <a:ea typeface="굴림" pitchFamily="50" charset="-127"/>
              </a:rPr>
            </a:br>
            <a:r>
              <a:rPr lang="en-CA" altLang="ko-KR" sz="1100" b="1" dirty="0" smtClean="0">
                <a:solidFill>
                  <a:srgbClr val="9900CC"/>
                </a:solidFill>
                <a:latin typeface="Garamond" pitchFamily="18" charset="0"/>
                <a:ea typeface="굴림" pitchFamily="50" charset="-127"/>
              </a:rPr>
              <a:t>Interactive Data: The Impact on Assurance, New Challenges for The Audit Profession</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66"/>
                </a:solidFill>
                <a:latin typeface="Garamond" pitchFamily="18" charset="0"/>
                <a:ea typeface="굴림" pitchFamily="50" charset="-127"/>
              </a:rPr>
              <a:t>ACIPA (2009)</a:t>
            </a:r>
            <a:br>
              <a:rPr lang="en-CA" altLang="ko-KR" sz="1100" b="1" dirty="0" smtClean="0">
                <a:solidFill>
                  <a:srgbClr val="006666"/>
                </a:solidFill>
                <a:latin typeface="Garamond" pitchFamily="18" charset="0"/>
                <a:ea typeface="굴림" pitchFamily="50" charset="-127"/>
              </a:rPr>
            </a:br>
            <a:r>
              <a:rPr lang="en-GB" altLang="ko-KR" sz="1100" b="1" dirty="0" smtClean="0">
                <a:solidFill>
                  <a:srgbClr val="006666"/>
                </a:solidFill>
                <a:latin typeface="Garamond" pitchFamily="18" charset="0"/>
                <a:ea typeface="굴림" pitchFamily="50" charset="-127"/>
              </a:rPr>
              <a:t>Statement of Position (SOP) 09-1 </a:t>
            </a:r>
            <a:endParaRPr lang="en-CA" altLang="ko-KR" sz="1100" b="1" dirty="0" smtClean="0">
              <a:solidFill>
                <a:srgbClr val="006666"/>
              </a:solidFill>
              <a:latin typeface="Garamond" pitchFamily="18" charset="0"/>
              <a:ea typeface="굴림" pitchFamily="50" charset="-127"/>
            </a:endParaRPr>
          </a:p>
        </p:txBody>
      </p:sp>
      <p:grpSp>
        <p:nvGrpSpPr>
          <p:cNvPr id="18" name="Group 17"/>
          <p:cNvGrpSpPr/>
          <p:nvPr/>
        </p:nvGrpSpPr>
        <p:grpSpPr>
          <a:xfrm>
            <a:off x="465137" y="1394620"/>
            <a:ext cx="4157663" cy="3390899"/>
            <a:chOff x="465137" y="1394620"/>
            <a:chExt cx="4157663" cy="3390899"/>
          </a:xfrm>
        </p:grpSpPr>
        <p:pic>
          <p:nvPicPr>
            <p:cNvPr id="24579" name="Picture 3"/>
            <p:cNvPicPr>
              <a:picLocks noChangeAspect="1" noChangeArrowheads="1"/>
            </p:cNvPicPr>
            <p:nvPr/>
          </p:nvPicPr>
          <p:blipFill>
            <a:blip r:embed="rId5" cstate="print"/>
            <a:srcRect/>
            <a:stretch>
              <a:fillRect/>
            </a:stretch>
          </p:blipFill>
          <p:spPr bwMode="auto">
            <a:xfrm>
              <a:off x="465137" y="1394620"/>
              <a:ext cx="4157663" cy="452439"/>
            </a:xfrm>
            <a:prstGeom prst="rect">
              <a:avLst/>
            </a:prstGeom>
            <a:noFill/>
            <a:ln w="9525">
              <a:noFill/>
              <a:miter lim="800000"/>
              <a:headEnd/>
              <a:tailEnd/>
            </a:ln>
          </p:spPr>
        </p:pic>
        <p:pic>
          <p:nvPicPr>
            <p:cNvPr id="24580" name="Picture 4"/>
            <p:cNvPicPr>
              <a:picLocks noChangeAspect="1" noChangeArrowheads="1"/>
            </p:cNvPicPr>
            <p:nvPr/>
          </p:nvPicPr>
          <p:blipFill>
            <a:blip r:embed="rId6" cstate="print"/>
            <a:srcRect/>
            <a:stretch>
              <a:fillRect/>
            </a:stretch>
          </p:blipFill>
          <p:spPr bwMode="auto">
            <a:xfrm>
              <a:off x="465137" y="1937603"/>
              <a:ext cx="1016655" cy="404524"/>
            </a:xfrm>
            <a:prstGeom prst="rect">
              <a:avLst/>
            </a:prstGeom>
            <a:noFill/>
            <a:ln w="9525">
              <a:noFill/>
              <a:miter lim="800000"/>
              <a:headEnd/>
              <a:tailEnd/>
            </a:ln>
          </p:spPr>
        </p:pic>
        <p:pic>
          <p:nvPicPr>
            <p:cNvPr id="24581" name="Picture 5"/>
            <p:cNvPicPr>
              <a:picLocks noChangeAspect="1" noChangeArrowheads="1"/>
            </p:cNvPicPr>
            <p:nvPr/>
          </p:nvPicPr>
          <p:blipFill>
            <a:blip r:embed="rId7" cstate="print"/>
            <a:srcRect/>
            <a:stretch>
              <a:fillRect/>
            </a:stretch>
          </p:blipFill>
          <p:spPr bwMode="auto">
            <a:xfrm>
              <a:off x="1512697" y="1937603"/>
              <a:ext cx="1016655" cy="404524"/>
            </a:xfrm>
            <a:prstGeom prst="rect">
              <a:avLst/>
            </a:prstGeom>
            <a:noFill/>
            <a:ln w="9525">
              <a:noFill/>
              <a:miter lim="800000"/>
              <a:headEnd/>
              <a:tailEnd/>
            </a:ln>
          </p:spPr>
        </p:pic>
        <p:pic>
          <p:nvPicPr>
            <p:cNvPr id="24583" name="Picture 7"/>
            <p:cNvPicPr>
              <a:picLocks noChangeAspect="1" noChangeArrowheads="1"/>
            </p:cNvPicPr>
            <p:nvPr/>
          </p:nvPicPr>
          <p:blipFill>
            <a:blip r:embed="rId8" cstate="print"/>
            <a:srcRect/>
            <a:stretch>
              <a:fillRect/>
            </a:stretch>
          </p:blipFill>
          <p:spPr bwMode="auto">
            <a:xfrm>
              <a:off x="3606145" y="1937603"/>
              <a:ext cx="1016655" cy="404524"/>
            </a:xfrm>
            <a:prstGeom prst="rect">
              <a:avLst/>
            </a:prstGeom>
            <a:noFill/>
            <a:ln w="9525">
              <a:noFill/>
              <a:miter lim="800000"/>
              <a:headEnd/>
              <a:tailEnd/>
            </a:ln>
          </p:spPr>
        </p:pic>
        <p:pic>
          <p:nvPicPr>
            <p:cNvPr id="24584" name="Picture 8"/>
            <p:cNvPicPr>
              <a:picLocks noChangeAspect="1" noChangeArrowheads="1"/>
            </p:cNvPicPr>
            <p:nvPr/>
          </p:nvPicPr>
          <p:blipFill>
            <a:blip r:embed="rId9" cstate="print"/>
            <a:srcRect/>
            <a:stretch>
              <a:fillRect/>
            </a:stretch>
          </p:blipFill>
          <p:spPr bwMode="auto">
            <a:xfrm>
              <a:off x="465137" y="2432671"/>
              <a:ext cx="4157663" cy="452439"/>
            </a:xfrm>
            <a:prstGeom prst="rect">
              <a:avLst/>
            </a:prstGeom>
            <a:noFill/>
            <a:ln w="9525">
              <a:noFill/>
              <a:miter lim="800000"/>
              <a:headEnd/>
              <a:tailEnd/>
            </a:ln>
          </p:spPr>
        </p:pic>
        <p:pic>
          <p:nvPicPr>
            <p:cNvPr id="24585" name="Picture 9"/>
            <p:cNvPicPr>
              <a:picLocks noChangeAspect="1" noChangeArrowheads="1"/>
            </p:cNvPicPr>
            <p:nvPr/>
          </p:nvPicPr>
          <p:blipFill>
            <a:blip r:embed="rId10" cstate="print"/>
            <a:srcRect/>
            <a:stretch>
              <a:fillRect/>
            </a:stretch>
          </p:blipFill>
          <p:spPr bwMode="auto">
            <a:xfrm>
              <a:off x="465137" y="2975654"/>
              <a:ext cx="4157663" cy="452439"/>
            </a:xfrm>
            <a:prstGeom prst="rect">
              <a:avLst/>
            </a:prstGeom>
            <a:noFill/>
            <a:ln w="9525">
              <a:noFill/>
              <a:miter lim="800000"/>
              <a:headEnd/>
              <a:tailEnd/>
            </a:ln>
          </p:spPr>
        </p:pic>
        <p:pic>
          <p:nvPicPr>
            <p:cNvPr id="24586" name="Picture 10"/>
            <p:cNvPicPr>
              <a:picLocks noChangeAspect="1" noChangeArrowheads="1"/>
            </p:cNvPicPr>
            <p:nvPr/>
          </p:nvPicPr>
          <p:blipFill>
            <a:blip r:embed="rId11" cstate="print"/>
            <a:srcRect/>
            <a:stretch>
              <a:fillRect/>
            </a:stretch>
          </p:blipFill>
          <p:spPr bwMode="auto">
            <a:xfrm>
              <a:off x="465137" y="3518637"/>
              <a:ext cx="4157663" cy="452439"/>
            </a:xfrm>
            <a:prstGeom prst="rect">
              <a:avLst/>
            </a:prstGeom>
            <a:noFill/>
            <a:ln w="9525">
              <a:noFill/>
              <a:miter lim="800000"/>
              <a:headEnd/>
              <a:tailEnd/>
            </a:ln>
          </p:spPr>
        </p:pic>
        <p:pic>
          <p:nvPicPr>
            <p:cNvPr id="24587" name="Picture 11"/>
            <p:cNvPicPr>
              <a:picLocks noChangeAspect="1" noChangeArrowheads="1"/>
            </p:cNvPicPr>
            <p:nvPr/>
          </p:nvPicPr>
          <p:blipFill>
            <a:blip r:embed="rId12" cstate="print"/>
            <a:srcRect/>
            <a:stretch>
              <a:fillRect/>
            </a:stretch>
          </p:blipFill>
          <p:spPr bwMode="auto">
            <a:xfrm>
              <a:off x="469900" y="4061619"/>
              <a:ext cx="4150076" cy="723900"/>
            </a:xfrm>
            <a:prstGeom prst="rect">
              <a:avLst/>
            </a:prstGeom>
            <a:noFill/>
            <a:ln w="9525">
              <a:noFill/>
              <a:miter lim="800000"/>
              <a:headEnd/>
              <a:tailEnd/>
            </a:ln>
          </p:spPr>
        </p:pic>
        <p:pic>
          <p:nvPicPr>
            <p:cNvPr id="24577" name="Picture 1"/>
            <p:cNvPicPr>
              <a:picLocks noChangeArrowheads="1"/>
            </p:cNvPicPr>
            <p:nvPr/>
          </p:nvPicPr>
          <p:blipFill>
            <a:blip r:embed="rId13" cstate="print"/>
            <a:srcRect/>
            <a:stretch>
              <a:fillRect/>
            </a:stretch>
          </p:blipFill>
          <p:spPr bwMode="auto">
            <a:xfrm>
              <a:off x="2560257" y="1939791"/>
              <a:ext cx="1014984" cy="402336"/>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 name="Rectangle 10"/>
          <p:cNvSpPr/>
          <p:nvPr/>
        </p:nvSpPr>
        <p:spPr>
          <a:xfrm>
            <a:off x="388937" y="-1"/>
            <a:ext cx="8801100" cy="1204120"/>
          </a:xfrm>
          <a:prstGeom prst="rect">
            <a:avLst/>
          </a:prstGeom>
          <a:noFill/>
        </p:spPr>
        <p:txBody>
          <a:bodyPr anchor="ctr"/>
          <a:lstStyle/>
          <a:p>
            <a:pPr>
              <a:lnSpc>
                <a:spcPct val="90000"/>
              </a:lnSpc>
              <a:defRPr/>
            </a:pPr>
            <a:r>
              <a:rPr lang="en-GB" altLang="ko-KR" sz="3800" b="1" dirty="0" smtClean="0">
                <a:solidFill>
                  <a:srgbClr val="006600"/>
                </a:solidFill>
                <a:effectLst>
                  <a:outerShdw blurRad="38100" dist="38100" dir="2700000" algn="tl">
                    <a:srgbClr val="C0C0C0"/>
                  </a:outerShdw>
                </a:effectLst>
                <a:latin typeface="Garamond" pitchFamily="18" charset="0"/>
              </a:rPr>
              <a:t>AN ASSURANCE FRAMEWORK </a:t>
            </a:r>
            <a:br>
              <a:rPr lang="en-GB" altLang="ko-KR" sz="3800" b="1" dirty="0" smtClean="0">
                <a:solidFill>
                  <a:srgbClr val="006600"/>
                </a:solidFill>
                <a:effectLst>
                  <a:outerShdw blurRad="38100" dist="38100" dir="2700000" algn="tl">
                    <a:srgbClr val="C0C0C0"/>
                  </a:outerShdw>
                </a:effectLst>
                <a:latin typeface="Garamond" pitchFamily="18" charset="0"/>
              </a:rPr>
            </a:br>
            <a:r>
              <a:rPr lang="en-GB" altLang="ko-KR" sz="3800" b="1" dirty="0" smtClean="0">
                <a:solidFill>
                  <a:srgbClr val="006600"/>
                </a:solidFill>
                <a:effectLst>
                  <a:outerShdw blurRad="38100" dist="38100" dir="2700000" algn="tl">
                    <a:srgbClr val="C0C0C0"/>
                  </a:outerShdw>
                </a:effectLst>
                <a:latin typeface="Garamond" pitchFamily="18" charset="0"/>
              </a:rPr>
              <a:t>FOR XBRL-RELATED DOCUMENTS</a:t>
            </a:r>
            <a:endParaRPr lang="en-US" altLang="ko-KR" sz="3800" b="1" dirty="0" smtClean="0">
              <a:solidFill>
                <a:srgbClr val="006600"/>
              </a:solidFill>
              <a:effectLst>
                <a:outerShdw blurRad="38100" dist="38100" dir="2700000" algn="tl">
                  <a:srgbClr val="C0C0C0"/>
                </a:outerShdw>
              </a:effectLst>
              <a:latin typeface="Garamond" pitchFamily="18" charset="0"/>
            </a:endParaRPr>
          </a:p>
        </p:txBody>
      </p:sp>
      <p:sp>
        <p:nvSpPr>
          <p:cNvPr id="16" name="Rectangle 3"/>
          <p:cNvSpPr txBox="1">
            <a:spLocks noChangeArrowheads="1"/>
          </p:cNvSpPr>
          <p:nvPr/>
        </p:nvSpPr>
        <p:spPr>
          <a:xfrm>
            <a:off x="5075237" y="1508919"/>
            <a:ext cx="4838700" cy="5203348"/>
          </a:xfrm>
          <a:prstGeom prst="rect">
            <a:avLst/>
          </a:prstGeom>
        </p:spPr>
        <p:txBody>
          <a:bodyPr wrap="square" lIns="0" tIns="0" rIns="0" bIns="0">
            <a:spAutoFit/>
          </a:bodyPr>
          <a:lstStyle/>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000000"/>
                </a:solidFill>
                <a:latin typeface="Garamond" pitchFamily="18" charset="0"/>
                <a:ea typeface="굴림" pitchFamily="50" charset="-127"/>
              </a:rPr>
              <a:t>Characteristics of auditors </a:t>
            </a:r>
            <a:br>
              <a:rPr lang="en-CA" altLang="ko-KR" sz="1400" b="1" dirty="0" smtClean="0">
                <a:solidFill>
                  <a:srgbClr val="000000"/>
                </a:solidFill>
                <a:latin typeface="Garamond" pitchFamily="18" charset="0"/>
                <a:ea typeface="굴림" pitchFamily="50" charset="-127"/>
              </a:rPr>
            </a:br>
            <a:r>
              <a:rPr lang="en-CA" altLang="ko-KR" sz="1400" b="1" dirty="0" smtClean="0">
                <a:solidFill>
                  <a:srgbClr val="000000"/>
                </a:solidFill>
                <a:latin typeface="Garamond" pitchFamily="18" charset="0"/>
                <a:ea typeface="굴림" pitchFamily="50" charset="-127"/>
              </a:rPr>
              <a:t>An auditor should not only be independent but also have sufficient knowledge to evaluate the risk of misstatement in the XBRL-Related Documents.</a:t>
            </a: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D60093"/>
                </a:solidFill>
                <a:latin typeface="Garamond" pitchFamily="18" charset="0"/>
                <a:ea typeface="굴림" pitchFamily="50" charset="-127"/>
              </a:rPr>
              <a:t>Internal control over the creation of XBRL-Related Documents</a:t>
            </a:r>
            <a:br>
              <a:rPr lang="en-CA" altLang="ko-KR" sz="1400" b="1" dirty="0" smtClean="0">
                <a:solidFill>
                  <a:srgbClr val="D60093"/>
                </a:solidFill>
                <a:latin typeface="Garamond" pitchFamily="18" charset="0"/>
                <a:ea typeface="굴림" pitchFamily="50" charset="-127"/>
              </a:rPr>
            </a:br>
            <a:r>
              <a:rPr lang="en-CA" altLang="ko-KR" sz="1400" b="1" dirty="0" smtClean="0">
                <a:solidFill>
                  <a:srgbClr val="D60093"/>
                </a:solidFill>
                <a:latin typeface="Garamond" pitchFamily="18" charset="0"/>
                <a:ea typeface="굴림" pitchFamily="50" charset="-127"/>
              </a:rPr>
              <a:t>To determine whether the controls over the creation of the XBRL-Related Document are operating effectively (and efficiently)</a:t>
            </a:r>
            <a:endParaRPr lang="en-US" altLang="ko-KR" sz="1400" b="1" dirty="0" smtClean="0">
              <a:solidFill>
                <a:srgbClr val="D60093"/>
              </a:solidFill>
              <a:latin typeface="Garamond" pitchFamily="18" charset="0"/>
              <a:ea typeface="굴림" pitchFamily="50" charset="-127"/>
            </a:endParaRP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006666"/>
                </a:solidFill>
                <a:latin typeface="Garamond" pitchFamily="18" charset="0"/>
                <a:ea typeface="굴림" pitchFamily="50" charset="-127"/>
              </a:rPr>
              <a:t>Compliance</a:t>
            </a:r>
            <a:br>
              <a:rPr lang="en-CA" altLang="ko-KR" sz="1400" b="1" dirty="0" smtClean="0">
                <a:solidFill>
                  <a:srgbClr val="006666"/>
                </a:solidFill>
                <a:latin typeface="Garamond" pitchFamily="18" charset="0"/>
                <a:ea typeface="굴림" pitchFamily="50" charset="-127"/>
              </a:rPr>
            </a:br>
            <a:r>
              <a:rPr lang="en-CA" altLang="ko-KR" sz="1400" b="1" dirty="0" smtClean="0">
                <a:solidFill>
                  <a:srgbClr val="006666"/>
                </a:solidFill>
                <a:latin typeface="Garamond" pitchFamily="18" charset="0"/>
                <a:ea typeface="굴림" pitchFamily="50" charset="-127"/>
              </a:rPr>
              <a:t>To determine whether the XBRL-Related Documents are created in accordance with the relevant XBRL specifications and regulatory requirements</a:t>
            </a:r>
            <a:endParaRPr lang="en-US" altLang="ko-KR" sz="1400" b="1" dirty="0" smtClean="0">
              <a:solidFill>
                <a:srgbClr val="006666"/>
              </a:solidFill>
              <a:latin typeface="Garamond" pitchFamily="18" charset="0"/>
              <a:ea typeface="굴림" pitchFamily="50" charset="-127"/>
            </a:endParaRP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663300"/>
                </a:solidFill>
                <a:latin typeface="Garamond" pitchFamily="18" charset="0"/>
                <a:ea typeface="굴림" pitchFamily="50" charset="-127"/>
              </a:rPr>
              <a:t>Suitability</a:t>
            </a:r>
            <a:br>
              <a:rPr lang="en-CA" altLang="ko-KR" sz="1400" b="1" dirty="0" smtClean="0">
                <a:solidFill>
                  <a:srgbClr val="663300"/>
                </a:solidFill>
                <a:latin typeface="Garamond" pitchFamily="18" charset="0"/>
                <a:ea typeface="굴림" pitchFamily="50" charset="-127"/>
              </a:rPr>
            </a:br>
            <a:r>
              <a:rPr lang="en-CA" altLang="ko-KR" sz="1400" b="1" dirty="0" smtClean="0">
                <a:solidFill>
                  <a:srgbClr val="663300"/>
                </a:solidFill>
                <a:latin typeface="Garamond" pitchFamily="18" charset="0"/>
                <a:ea typeface="굴림" pitchFamily="50" charset="-127"/>
              </a:rPr>
              <a:t>To determine whether appropriate elements are used to tag the underlying business facts in the official filing and the extension taxonomies are necessary.</a:t>
            </a:r>
            <a:endParaRPr lang="en-US" altLang="ko-KR" sz="1400" b="1" dirty="0" smtClean="0">
              <a:solidFill>
                <a:srgbClr val="663300"/>
              </a:solidFill>
              <a:latin typeface="Garamond" pitchFamily="18" charset="0"/>
              <a:ea typeface="굴림" pitchFamily="50" charset="-127"/>
            </a:endParaRPr>
          </a:p>
        </p:txBody>
      </p:sp>
      <p:sp>
        <p:nvSpPr>
          <p:cNvPr id="12" name="Rectangle 3"/>
          <p:cNvSpPr txBox="1">
            <a:spLocks noChangeArrowheads="1"/>
          </p:cNvSpPr>
          <p:nvPr/>
        </p:nvSpPr>
        <p:spPr>
          <a:xfrm>
            <a:off x="465137" y="5052219"/>
            <a:ext cx="4419600" cy="2454133"/>
          </a:xfrm>
          <a:prstGeom prst="rect">
            <a:avLst/>
          </a:prstGeom>
        </p:spPr>
        <p:txBody>
          <a:bodyPr wrap="square" lIns="0" tIns="0" rIns="0" bIns="0">
            <a:spAutoFit/>
          </a:bodyPr>
          <a:lstStyle/>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00"/>
                </a:solidFill>
                <a:latin typeface="Garamond" pitchFamily="18" charset="0"/>
                <a:ea typeface="굴림" pitchFamily="50" charset="-127"/>
              </a:rPr>
              <a:t>AICPA (2003)</a:t>
            </a:r>
            <a:br>
              <a:rPr lang="en-CA" altLang="ko-KR" sz="1100" b="1" dirty="0" smtClean="0">
                <a:solidFill>
                  <a:srgbClr val="006600"/>
                </a:solidFill>
                <a:latin typeface="Garamond" pitchFamily="18" charset="0"/>
                <a:ea typeface="굴림" pitchFamily="50" charset="-127"/>
              </a:rPr>
            </a:br>
            <a:r>
              <a:rPr lang="en-CA" altLang="ko-KR" sz="1100" b="1" dirty="0" smtClean="0">
                <a:solidFill>
                  <a:srgbClr val="006600"/>
                </a:solidFill>
                <a:latin typeface="Garamond" pitchFamily="18" charset="0"/>
                <a:ea typeface="굴림" pitchFamily="50" charset="-127"/>
              </a:rPr>
              <a:t>Attest Engagements: Attest Engagements Interpretations of Section 101, Interpretation No 5. Attest Engagements on Financial Information Included in XBRL Instance Documents. </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800000"/>
                </a:solidFill>
                <a:latin typeface="Garamond" pitchFamily="18" charset="0"/>
                <a:ea typeface="굴림" pitchFamily="50" charset="-127"/>
              </a:rPr>
              <a:t>PCAOB (2005)</a:t>
            </a:r>
            <a:br>
              <a:rPr lang="en-CA" altLang="ko-KR" sz="1100" b="1" dirty="0" smtClean="0">
                <a:solidFill>
                  <a:srgbClr val="800000"/>
                </a:solidFill>
                <a:latin typeface="Garamond" pitchFamily="18" charset="0"/>
                <a:ea typeface="굴림" pitchFamily="50" charset="-127"/>
              </a:rPr>
            </a:br>
            <a:r>
              <a:rPr lang="en-CA" altLang="ko-KR" sz="1100" b="1" dirty="0" smtClean="0">
                <a:solidFill>
                  <a:srgbClr val="800000"/>
                </a:solidFill>
                <a:latin typeface="Garamond" pitchFamily="18" charset="0"/>
                <a:ea typeface="굴림" pitchFamily="50" charset="-127"/>
              </a:rPr>
              <a:t>Staff Q&amp;A Regarding XBRL Financial Reporting</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9900CC"/>
                </a:solidFill>
                <a:latin typeface="Garamond" pitchFamily="18" charset="0"/>
                <a:ea typeface="굴림" pitchFamily="50" charset="-127"/>
              </a:rPr>
              <a:t>Assurance Working Group of XBRL International (AWG) (2006)</a:t>
            </a:r>
            <a:br>
              <a:rPr lang="en-CA" altLang="ko-KR" sz="1100" b="1" dirty="0" smtClean="0">
                <a:solidFill>
                  <a:srgbClr val="9900CC"/>
                </a:solidFill>
                <a:latin typeface="Garamond" pitchFamily="18" charset="0"/>
                <a:ea typeface="굴림" pitchFamily="50" charset="-127"/>
              </a:rPr>
            </a:br>
            <a:r>
              <a:rPr lang="en-CA" altLang="ko-KR" sz="1100" b="1" dirty="0" smtClean="0">
                <a:solidFill>
                  <a:srgbClr val="9900CC"/>
                </a:solidFill>
                <a:latin typeface="Garamond" pitchFamily="18" charset="0"/>
                <a:ea typeface="굴림" pitchFamily="50" charset="-127"/>
              </a:rPr>
              <a:t>Interactive Data: The Impact on Assurance, New Challenges for The Audit Profession</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66"/>
                </a:solidFill>
                <a:latin typeface="Garamond" pitchFamily="18" charset="0"/>
                <a:ea typeface="굴림" pitchFamily="50" charset="-127"/>
              </a:rPr>
              <a:t>ACIPA (2009)</a:t>
            </a:r>
            <a:br>
              <a:rPr lang="en-CA" altLang="ko-KR" sz="1100" b="1" dirty="0" smtClean="0">
                <a:solidFill>
                  <a:srgbClr val="006666"/>
                </a:solidFill>
                <a:latin typeface="Garamond" pitchFamily="18" charset="0"/>
                <a:ea typeface="굴림" pitchFamily="50" charset="-127"/>
              </a:rPr>
            </a:br>
            <a:r>
              <a:rPr lang="en-GB" altLang="ko-KR" sz="1100" b="1" dirty="0" smtClean="0">
                <a:solidFill>
                  <a:srgbClr val="006666"/>
                </a:solidFill>
                <a:latin typeface="Garamond" pitchFamily="18" charset="0"/>
                <a:ea typeface="굴림" pitchFamily="50" charset="-127"/>
              </a:rPr>
              <a:t>Statement of Position (SOP) 09-1 </a:t>
            </a:r>
            <a:endParaRPr lang="en-CA" altLang="ko-KR" sz="1100" b="1" dirty="0" smtClean="0">
              <a:solidFill>
                <a:srgbClr val="006666"/>
              </a:solidFill>
              <a:latin typeface="Garamond" pitchFamily="18" charset="0"/>
              <a:ea typeface="굴림" pitchFamily="50" charset="-127"/>
            </a:endParaRPr>
          </a:p>
        </p:txBody>
      </p:sp>
      <p:pic>
        <p:nvPicPr>
          <p:cNvPr id="20" name="Picture 8"/>
          <p:cNvPicPr>
            <a:picLocks noChangeAspect="1" noChangeArrowheads="1"/>
          </p:cNvPicPr>
          <p:nvPr/>
        </p:nvPicPr>
        <p:blipFill>
          <a:blip r:embed="rId5" cstate="print"/>
          <a:srcRect/>
          <a:stretch>
            <a:fillRect/>
          </a:stretch>
        </p:blipFill>
        <p:spPr bwMode="auto">
          <a:xfrm>
            <a:off x="465137" y="2432671"/>
            <a:ext cx="4157663" cy="452439"/>
          </a:xfrm>
          <a:prstGeom prst="rect">
            <a:avLst/>
          </a:prstGeom>
          <a:noFill/>
          <a:ln w="9525">
            <a:noFill/>
            <a:miter lim="800000"/>
            <a:headEnd/>
            <a:tailEnd/>
          </a:ln>
        </p:spPr>
      </p:pic>
      <p:pic>
        <p:nvPicPr>
          <p:cNvPr id="23" name="Picture 9"/>
          <p:cNvPicPr>
            <a:picLocks noChangeAspect="1" noChangeArrowheads="1"/>
          </p:cNvPicPr>
          <p:nvPr/>
        </p:nvPicPr>
        <p:blipFill>
          <a:blip r:embed="rId6" cstate="print"/>
          <a:srcRect/>
          <a:stretch>
            <a:fillRect/>
          </a:stretch>
        </p:blipFill>
        <p:spPr bwMode="auto">
          <a:xfrm>
            <a:off x="465137" y="2975654"/>
            <a:ext cx="4157663" cy="452439"/>
          </a:xfrm>
          <a:prstGeom prst="rect">
            <a:avLst/>
          </a:prstGeom>
          <a:noFill/>
          <a:ln w="9525">
            <a:noFill/>
            <a:miter lim="800000"/>
            <a:headEnd/>
            <a:tailEnd/>
          </a:ln>
        </p:spPr>
      </p:pic>
      <p:pic>
        <p:nvPicPr>
          <p:cNvPr id="24" name="Picture 10"/>
          <p:cNvPicPr>
            <a:picLocks noChangeAspect="1" noChangeArrowheads="1"/>
          </p:cNvPicPr>
          <p:nvPr/>
        </p:nvPicPr>
        <p:blipFill>
          <a:blip r:embed="rId7" cstate="print"/>
          <a:srcRect/>
          <a:stretch>
            <a:fillRect/>
          </a:stretch>
        </p:blipFill>
        <p:spPr bwMode="auto">
          <a:xfrm>
            <a:off x="465137" y="3518637"/>
            <a:ext cx="4157663" cy="452439"/>
          </a:xfrm>
          <a:prstGeom prst="rect">
            <a:avLst/>
          </a:prstGeom>
          <a:noFill/>
          <a:ln w="9525">
            <a:noFill/>
            <a:miter lim="800000"/>
            <a:headEnd/>
            <a:tailEnd/>
          </a:ln>
        </p:spPr>
      </p:pic>
      <p:pic>
        <p:nvPicPr>
          <p:cNvPr id="25" name="Picture 11"/>
          <p:cNvPicPr>
            <a:picLocks noChangeAspect="1" noChangeArrowheads="1"/>
          </p:cNvPicPr>
          <p:nvPr/>
        </p:nvPicPr>
        <p:blipFill>
          <a:blip r:embed="rId8" cstate="print"/>
          <a:srcRect/>
          <a:stretch>
            <a:fillRect/>
          </a:stretch>
        </p:blipFill>
        <p:spPr bwMode="auto">
          <a:xfrm>
            <a:off x="469900" y="4061619"/>
            <a:ext cx="4150076" cy="723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25"/>
                                        </p:tgtEl>
                                        <p:attrNameLst>
                                          <p:attrName>style.opacity</p:attrName>
                                        </p:attrNameLst>
                                      </p:cBhvr>
                                      <p:to>
                                        <p:strVal val="0.25"/>
                                      </p:to>
                                    </p:set>
                                    <p:animEffect filter="image" prLst="opacity: 0.25">
                                      <p:cBhvr rctx="IE">
                                        <p:cTn id="20" dur="indefinite"/>
                                        <p:tgtEl>
                                          <p:spTgt spid="25"/>
                                        </p:tgtEl>
                                      </p:cBhvr>
                                    </p:animEffect>
                                  </p:childTnLst>
                                </p:cTn>
                              </p:par>
                              <p:par>
                                <p:cTn id="21" presetID="9" presetClass="emph" presetSubtype="0" grpId="1" nodeType="withEffect">
                                  <p:stCondLst>
                                    <p:cond delay="0"/>
                                  </p:stCondLst>
                                  <p:childTnLst>
                                    <p:set>
                                      <p:cBhvr rctx="PPT">
                                        <p:cTn id="22" dur="indefinite"/>
                                        <p:tgtEl>
                                          <p:spTgt spid="16">
                                            <p:txEl>
                                              <p:pRg st="0" end="0"/>
                                            </p:txEl>
                                          </p:spTgt>
                                        </p:tgtEl>
                                        <p:attrNameLst>
                                          <p:attrName>style.opacity</p:attrName>
                                        </p:attrNameLst>
                                      </p:cBhvr>
                                      <p:to>
                                        <p:strVal val="0.25"/>
                                      </p:to>
                                    </p:set>
                                    <p:animEffect filter="image" prLst="opacity: 0.25">
                                      <p:cBhvr rctx="IE">
                                        <p:cTn id="23" dur="indefinite"/>
                                        <p:tgtEl>
                                          <p:spTgt spid="16">
                                            <p:txEl>
                                              <p:pRg st="0" end="0"/>
                                            </p:txEl>
                                          </p:spTgt>
                                        </p:tgtEl>
                                      </p:cBhvr>
                                    </p:animEffect>
                                  </p:childTnLst>
                                </p:cTn>
                              </p:par>
                            </p:childTnLst>
                          </p:cTn>
                        </p:par>
                        <p:par>
                          <p:cTn id="24" fill="hold">
                            <p:stCondLst>
                              <p:cond delay="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24"/>
                                        </p:tgtEl>
                                        <p:attrNameLst>
                                          <p:attrName>style.opacity</p:attrName>
                                        </p:attrNameLst>
                                      </p:cBhvr>
                                      <p:to>
                                        <p:strVal val="0.25"/>
                                      </p:to>
                                    </p:set>
                                    <p:animEffect filter="image" prLst="opacity: 0.25">
                                      <p:cBhvr rctx="IE">
                                        <p:cTn id="36" dur="indefinite"/>
                                        <p:tgtEl>
                                          <p:spTgt spid="24"/>
                                        </p:tgtEl>
                                      </p:cBhvr>
                                    </p:animEffect>
                                  </p:childTnLst>
                                </p:cTn>
                              </p:par>
                              <p:par>
                                <p:cTn id="37" presetID="9" presetClass="emph" presetSubtype="0" grpId="1" nodeType="withEffect">
                                  <p:stCondLst>
                                    <p:cond delay="0"/>
                                  </p:stCondLst>
                                  <p:childTnLst>
                                    <p:set>
                                      <p:cBhvr rctx="PPT">
                                        <p:cTn id="38" dur="indefinite"/>
                                        <p:tgtEl>
                                          <p:spTgt spid="16">
                                            <p:txEl>
                                              <p:pRg st="1" end="1"/>
                                            </p:txEl>
                                          </p:spTgt>
                                        </p:tgtEl>
                                        <p:attrNameLst>
                                          <p:attrName>style.opacity</p:attrName>
                                        </p:attrNameLst>
                                      </p:cBhvr>
                                      <p:to>
                                        <p:strVal val="0.25"/>
                                      </p:to>
                                    </p:set>
                                    <p:animEffect filter="image" prLst="opacity: 0.25">
                                      <p:cBhvr rctx="IE">
                                        <p:cTn id="39" dur="indefinite"/>
                                        <p:tgtEl>
                                          <p:spTgt spid="16">
                                            <p:txEl>
                                              <p:pRg st="1" end="1"/>
                                            </p:txEl>
                                          </p:spTgt>
                                        </p:tgtEl>
                                      </p:cBhvr>
                                    </p:animEffect>
                                  </p:childTnLst>
                                </p:cTn>
                              </p:par>
                            </p:childTnLst>
                          </p:cTn>
                        </p:par>
                        <p:par>
                          <p:cTn id="40" fill="hold">
                            <p:stCondLst>
                              <p:cond delay="0"/>
                            </p:stCondLst>
                            <p:childTnLst>
                              <p:par>
                                <p:cTn id="41" presetID="2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rctx="PPT">
                                        <p:cTn id="51" dur="indefinite"/>
                                        <p:tgtEl>
                                          <p:spTgt spid="23"/>
                                        </p:tgtEl>
                                        <p:attrNameLst>
                                          <p:attrName>style.opacity</p:attrName>
                                        </p:attrNameLst>
                                      </p:cBhvr>
                                      <p:to>
                                        <p:strVal val="0.25"/>
                                      </p:to>
                                    </p:set>
                                    <p:animEffect filter="image" prLst="opacity: 0.25">
                                      <p:cBhvr rctx="IE">
                                        <p:cTn id="52" dur="indefinite"/>
                                        <p:tgtEl>
                                          <p:spTgt spid="23"/>
                                        </p:tgtEl>
                                      </p:cBhvr>
                                    </p:animEffect>
                                  </p:childTnLst>
                                </p:cTn>
                              </p:par>
                              <p:par>
                                <p:cTn id="53" presetID="9" presetClass="emph" presetSubtype="0" grpId="1" nodeType="withEffect">
                                  <p:stCondLst>
                                    <p:cond delay="0"/>
                                  </p:stCondLst>
                                  <p:childTnLst>
                                    <p:set>
                                      <p:cBhvr rctx="PPT">
                                        <p:cTn id="54" dur="indefinite"/>
                                        <p:tgtEl>
                                          <p:spTgt spid="16">
                                            <p:txEl>
                                              <p:pRg st="2" end="2"/>
                                            </p:txEl>
                                          </p:spTgt>
                                        </p:tgtEl>
                                        <p:attrNameLst>
                                          <p:attrName>style.opacity</p:attrName>
                                        </p:attrNameLst>
                                      </p:cBhvr>
                                      <p:to>
                                        <p:strVal val="0.25"/>
                                      </p:to>
                                    </p:set>
                                    <p:animEffect filter="image" prLst="opacity: 0.25">
                                      <p:cBhvr rctx="IE">
                                        <p:cTn id="55" dur="indefinite"/>
                                        <p:tgtEl>
                                          <p:spTgt spid="16">
                                            <p:txEl>
                                              <p:pRg st="2" end="2"/>
                                            </p:txEl>
                                          </p:spTgt>
                                        </p:tgtEl>
                                      </p:cBhvr>
                                    </p:animEffect>
                                  </p:childTnLst>
                                </p:cTn>
                              </p:par>
                            </p:childTnLst>
                          </p:cTn>
                        </p:par>
                        <p:par>
                          <p:cTn id="56" fill="hold">
                            <p:stCondLst>
                              <p:cond delay="0"/>
                            </p:stCondLst>
                            <p:childTnLst>
                              <p:par>
                                <p:cTn id="57" presetID="22" presetClass="entr" presetSubtype="4"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6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6" grpId="1" uiExpand="1" build="allAtOnce"/>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6188970" y="4146300"/>
            <a:ext cx="3961505" cy="3443538"/>
            <a:chOff x="6188970" y="4146300"/>
            <a:chExt cx="3961505" cy="3443538"/>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pic>
          <p:nvPicPr>
            <p:cNvPr id="22" name="Picture 15" descr="uwcisa"/>
            <p:cNvPicPr>
              <a:picLocks noChangeAspect="1" noChangeArrowheads="1"/>
            </p:cNvPicPr>
            <p:nvPr/>
          </p:nvPicPr>
          <p:blipFill>
            <a:blip r:embed="rId4" cstate="print"/>
            <a:srcRect/>
            <a:stretch>
              <a:fillRect/>
            </a:stretch>
          </p:blipFill>
          <p:spPr bwMode="auto">
            <a:xfrm>
              <a:off x="9228137" y="7338219"/>
              <a:ext cx="895905" cy="223299"/>
            </a:xfrm>
            <a:prstGeom prst="rect">
              <a:avLst/>
            </a:prstGeom>
            <a:solidFill>
              <a:srgbClr val="FF9900">
                <a:alpha val="50195"/>
              </a:srgbClr>
            </a:solidFill>
            <a:ln w="9525" algn="ctr">
              <a:noFill/>
              <a:miter lim="800000"/>
              <a:headEnd/>
              <a:tailEnd/>
            </a:ln>
          </p:spPr>
        </p:pic>
      </p:grpSp>
      <p:sp>
        <p:nvSpPr>
          <p:cNvPr id="11" name="Rectangle 10"/>
          <p:cNvSpPr/>
          <p:nvPr/>
        </p:nvSpPr>
        <p:spPr>
          <a:xfrm>
            <a:off x="388937" y="-1"/>
            <a:ext cx="8801100" cy="1204120"/>
          </a:xfrm>
          <a:prstGeom prst="rect">
            <a:avLst/>
          </a:prstGeom>
          <a:noFill/>
        </p:spPr>
        <p:txBody>
          <a:bodyPr anchor="ctr"/>
          <a:lstStyle/>
          <a:p>
            <a:pPr>
              <a:lnSpc>
                <a:spcPct val="90000"/>
              </a:lnSpc>
              <a:defRPr/>
            </a:pPr>
            <a:r>
              <a:rPr lang="en-GB" altLang="ko-KR" sz="3800" b="1" dirty="0" smtClean="0">
                <a:solidFill>
                  <a:srgbClr val="006600"/>
                </a:solidFill>
                <a:effectLst>
                  <a:outerShdw blurRad="38100" dist="38100" dir="2700000" algn="tl">
                    <a:srgbClr val="C0C0C0"/>
                  </a:outerShdw>
                </a:effectLst>
                <a:latin typeface="Garamond" pitchFamily="18" charset="0"/>
              </a:rPr>
              <a:t>AN ASSURANCE FRAMEWORK </a:t>
            </a:r>
            <a:br>
              <a:rPr lang="en-GB" altLang="ko-KR" sz="3800" b="1" dirty="0" smtClean="0">
                <a:solidFill>
                  <a:srgbClr val="006600"/>
                </a:solidFill>
                <a:effectLst>
                  <a:outerShdw blurRad="38100" dist="38100" dir="2700000" algn="tl">
                    <a:srgbClr val="C0C0C0"/>
                  </a:outerShdw>
                </a:effectLst>
                <a:latin typeface="Garamond" pitchFamily="18" charset="0"/>
              </a:rPr>
            </a:br>
            <a:r>
              <a:rPr lang="en-GB" altLang="ko-KR" sz="3800" b="1" dirty="0" smtClean="0">
                <a:solidFill>
                  <a:srgbClr val="006600"/>
                </a:solidFill>
                <a:effectLst>
                  <a:outerShdw blurRad="38100" dist="38100" dir="2700000" algn="tl">
                    <a:srgbClr val="C0C0C0"/>
                  </a:outerShdw>
                </a:effectLst>
                <a:latin typeface="Garamond" pitchFamily="18" charset="0"/>
              </a:rPr>
              <a:t>FOR XBRL-RELATED DOCUMENTS</a:t>
            </a:r>
            <a:endParaRPr lang="en-US" altLang="ko-KR" sz="3800" b="1" dirty="0" smtClean="0">
              <a:solidFill>
                <a:srgbClr val="006600"/>
              </a:solidFill>
              <a:effectLst>
                <a:outerShdw blurRad="38100" dist="38100" dir="2700000" algn="tl">
                  <a:srgbClr val="C0C0C0"/>
                </a:outerShdw>
              </a:effectLst>
              <a:latin typeface="Garamond" pitchFamily="18" charset="0"/>
            </a:endParaRPr>
          </a:p>
        </p:txBody>
      </p:sp>
      <p:sp>
        <p:nvSpPr>
          <p:cNvPr id="16" name="Rectangle 3"/>
          <p:cNvSpPr txBox="1">
            <a:spLocks noChangeArrowheads="1"/>
          </p:cNvSpPr>
          <p:nvPr/>
        </p:nvSpPr>
        <p:spPr>
          <a:xfrm>
            <a:off x="5075237" y="1508919"/>
            <a:ext cx="4838700" cy="4643194"/>
          </a:xfrm>
          <a:prstGeom prst="rect">
            <a:avLst/>
          </a:prstGeom>
        </p:spPr>
        <p:txBody>
          <a:bodyPr wrap="square" lIns="0" tIns="0" rIns="0" bIns="0">
            <a:spAutoFit/>
          </a:bodyPr>
          <a:lstStyle/>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006600"/>
                </a:solidFill>
                <a:latin typeface="Garamond" pitchFamily="18" charset="0"/>
                <a:ea typeface="굴림" pitchFamily="50" charset="-127"/>
              </a:rPr>
              <a:t>Accuracy</a:t>
            </a:r>
            <a:br>
              <a:rPr lang="en-CA" altLang="ko-KR" sz="1400" b="1" dirty="0" smtClean="0">
                <a:solidFill>
                  <a:srgbClr val="006600"/>
                </a:solidFill>
                <a:latin typeface="Garamond" pitchFamily="18" charset="0"/>
                <a:ea typeface="굴림" pitchFamily="50" charset="-127"/>
              </a:rPr>
            </a:br>
            <a:r>
              <a:rPr lang="en-CA" altLang="ko-KR" sz="1400" b="1" dirty="0" smtClean="0">
                <a:solidFill>
                  <a:srgbClr val="006600"/>
                </a:solidFill>
                <a:latin typeface="Garamond" pitchFamily="18" charset="0"/>
                <a:ea typeface="굴림" pitchFamily="50" charset="-127"/>
              </a:rPr>
              <a:t>To determine whether the XBRL-Related Documents accurately reflect, in all material respects, all business facts presented in the source documents or files (e.g., a regulatory filing)</a:t>
            </a:r>
            <a:endParaRPr lang="en-US" altLang="ko-KR" sz="1400" b="1" dirty="0" smtClean="0">
              <a:solidFill>
                <a:srgbClr val="006600"/>
              </a:solidFill>
              <a:latin typeface="Garamond" pitchFamily="18" charset="0"/>
              <a:ea typeface="굴림" pitchFamily="50" charset="-127"/>
            </a:endParaRP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CC0066"/>
                </a:solidFill>
                <a:latin typeface="Garamond" pitchFamily="18" charset="0"/>
                <a:ea typeface="굴림" pitchFamily="50" charset="-127"/>
              </a:rPr>
              <a:t>Completeness</a:t>
            </a:r>
            <a:br>
              <a:rPr lang="en-CA" altLang="ko-KR" sz="1400" b="1" dirty="0" smtClean="0">
                <a:solidFill>
                  <a:srgbClr val="CC0066"/>
                </a:solidFill>
                <a:latin typeface="Garamond" pitchFamily="18" charset="0"/>
                <a:ea typeface="굴림" pitchFamily="50" charset="-127"/>
              </a:rPr>
            </a:br>
            <a:r>
              <a:rPr lang="en-CA" altLang="ko-KR" sz="1400" b="1" dirty="0" smtClean="0">
                <a:solidFill>
                  <a:srgbClr val="CC0066"/>
                </a:solidFill>
                <a:latin typeface="Garamond" pitchFamily="18" charset="0"/>
                <a:ea typeface="굴림" pitchFamily="50" charset="-127"/>
              </a:rPr>
              <a:t>To determine whether all business facts in the source documents or files are completed tagged in the XBRL-Related Documents</a:t>
            </a:r>
            <a:endParaRPr lang="en-US" altLang="ko-KR" sz="1400" b="1" dirty="0" smtClean="0">
              <a:solidFill>
                <a:srgbClr val="CC0066"/>
              </a:solidFill>
              <a:latin typeface="Garamond" pitchFamily="18" charset="0"/>
              <a:ea typeface="굴림" pitchFamily="50" charset="-127"/>
            </a:endParaRP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003366"/>
                </a:solidFill>
                <a:latin typeface="Garamond" pitchFamily="18" charset="0"/>
                <a:ea typeface="굴림" pitchFamily="50" charset="-127"/>
              </a:rPr>
              <a:t>Occurrence</a:t>
            </a:r>
            <a:br>
              <a:rPr lang="en-CA" altLang="ko-KR" sz="1400" b="1" dirty="0" smtClean="0">
                <a:solidFill>
                  <a:srgbClr val="003366"/>
                </a:solidFill>
                <a:latin typeface="Garamond" pitchFamily="18" charset="0"/>
                <a:ea typeface="굴림" pitchFamily="50" charset="-127"/>
              </a:rPr>
            </a:br>
            <a:r>
              <a:rPr lang="en-CA" altLang="ko-KR" sz="1400" b="1" dirty="0" smtClean="0">
                <a:solidFill>
                  <a:srgbClr val="003366"/>
                </a:solidFill>
                <a:latin typeface="Garamond" pitchFamily="18" charset="0"/>
                <a:ea typeface="굴림" pitchFamily="50" charset="-127"/>
              </a:rPr>
              <a:t>To determine whether XBRL-Related Documents contain information that is not in the source documents or files</a:t>
            </a:r>
            <a:endParaRPr lang="en-US" altLang="ko-KR" sz="1400" b="1" dirty="0" smtClean="0">
              <a:solidFill>
                <a:srgbClr val="003366"/>
              </a:solidFill>
              <a:latin typeface="Garamond" pitchFamily="18" charset="0"/>
              <a:ea typeface="굴림" pitchFamily="50" charset="-127"/>
            </a:endParaRPr>
          </a:p>
          <a:p>
            <a:pPr marL="287338" lvl="1" indent="-287338" defTabSz="1014413" eaLnBrk="0" hangingPunct="0">
              <a:lnSpc>
                <a:spcPct val="130000"/>
              </a:lnSpc>
              <a:spcBef>
                <a:spcPts val="0"/>
              </a:spcBef>
              <a:spcAft>
                <a:spcPts val="1200"/>
              </a:spcAft>
              <a:buClr>
                <a:srgbClr val="000066"/>
              </a:buClr>
              <a:buFont typeface="Wingdings" pitchFamily="2" charset="2"/>
              <a:buChar char="v"/>
            </a:pPr>
            <a:r>
              <a:rPr lang="en-CA" altLang="ko-KR" sz="1400" b="1" dirty="0" smtClean="0">
                <a:solidFill>
                  <a:srgbClr val="990000"/>
                </a:solidFill>
                <a:latin typeface="Garamond" pitchFamily="18" charset="0"/>
                <a:ea typeface="굴림" pitchFamily="50" charset="-127"/>
              </a:rPr>
              <a:t>Consistency</a:t>
            </a:r>
            <a:br>
              <a:rPr lang="en-CA" altLang="ko-KR" sz="1400" b="1" dirty="0" smtClean="0">
                <a:solidFill>
                  <a:srgbClr val="990000"/>
                </a:solidFill>
                <a:latin typeface="Garamond" pitchFamily="18" charset="0"/>
                <a:ea typeface="굴림" pitchFamily="50" charset="-127"/>
              </a:rPr>
            </a:br>
            <a:r>
              <a:rPr lang="en-CA" altLang="ko-KR" sz="1400" b="1" dirty="0" smtClean="0">
                <a:solidFill>
                  <a:srgbClr val="990000"/>
                </a:solidFill>
                <a:latin typeface="Garamond" pitchFamily="18" charset="0"/>
                <a:ea typeface="굴림" pitchFamily="50" charset="-127"/>
              </a:rPr>
              <a:t>To determine whether the XBRL-Related Documents are prepared in a manner consistent with prior periods</a:t>
            </a:r>
            <a:endParaRPr lang="en-US" altLang="ko-KR" sz="1400" b="1" dirty="0" smtClean="0">
              <a:solidFill>
                <a:srgbClr val="990000"/>
              </a:solidFill>
              <a:latin typeface="Garamond" pitchFamily="18" charset="0"/>
              <a:ea typeface="굴림" pitchFamily="50" charset="-127"/>
            </a:endParaRPr>
          </a:p>
        </p:txBody>
      </p:sp>
      <p:sp>
        <p:nvSpPr>
          <p:cNvPr id="17" name="Rectangle 3"/>
          <p:cNvSpPr txBox="1">
            <a:spLocks noChangeArrowheads="1"/>
          </p:cNvSpPr>
          <p:nvPr/>
        </p:nvSpPr>
        <p:spPr>
          <a:xfrm>
            <a:off x="465137" y="5052219"/>
            <a:ext cx="4419600" cy="2454133"/>
          </a:xfrm>
          <a:prstGeom prst="rect">
            <a:avLst/>
          </a:prstGeom>
        </p:spPr>
        <p:txBody>
          <a:bodyPr wrap="square" lIns="0" tIns="0" rIns="0" bIns="0">
            <a:spAutoFit/>
          </a:bodyPr>
          <a:lstStyle/>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00"/>
                </a:solidFill>
                <a:latin typeface="Garamond" pitchFamily="18" charset="0"/>
                <a:ea typeface="굴림" pitchFamily="50" charset="-127"/>
              </a:rPr>
              <a:t>AICPA (2003)</a:t>
            </a:r>
            <a:br>
              <a:rPr lang="en-CA" altLang="ko-KR" sz="1100" b="1" dirty="0" smtClean="0">
                <a:solidFill>
                  <a:srgbClr val="006600"/>
                </a:solidFill>
                <a:latin typeface="Garamond" pitchFamily="18" charset="0"/>
                <a:ea typeface="굴림" pitchFamily="50" charset="-127"/>
              </a:rPr>
            </a:br>
            <a:r>
              <a:rPr lang="en-CA" altLang="ko-KR" sz="1100" b="1" dirty="0" smtClean="0">
                <a:solidFill>
                  <a:srgbClr val="006600"/>
                </a:solidFill>
                <a:latin typeface="Garamond" pitchFamily="18" charset="0"/>
                <a:ea typeface="굴림" pitchFamily="50" charset="-127"/>
              </a:rPr>
              <a:t>Attest Engagements: Attest Engagements Interpretations of Section 101, Interpretation No 5. Attest Engagements on Financial Information Included in XBRL Instance Documents. </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800000"/>
                </a:solidFill>
                <a:latin typeface="Garamond" pitchFamily="18" charset="0"/>
                <a:ea typeface="굴림" pitchFamily="50" charset="-127"/>
              </a:rPr>
              <a:t>PCAOB (2005)</a:t>
            </a:r>
            <a:br>
              <a:rPr lang="en-CA" altLang="ko-KR" sz="1100" b="1" dirty="0" smtClean="0">
                <a:solidFill>
                  <a:srgbClr val="800000"/>
                </a:solidFill>
                <a:latin typeface="Garamond" pitchFamily="18" charset="0"/>
                <a:ea typeface="굴림" pitchFamily="50" charset="-127"/>
              </a:rPr>
            </a:br>
            <a:r>
              <a:rPr lang="en-CA" altLang="ko-KR" sz="1100" b="1" dirty="0" smtClean="0">
                <a:solidFill>
                  <a:srgbClr val="800000"/>
                </a:solidFill>
                <a:latin typeface="Garamond" pitchFamily="18" charset="0"/>
                <a:ea typeface="굴림" pitchFamily="50" charset="-127"/>
              </a:rPr>
              <a:t>Staff Q&amp;A Regarding XBRL Financial Reporting</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9900CC"/>
                </a:solidFill>
                <a:latin typeface="Garamond" pitchFamily="18" charset="0"/>
                <a:ea typeface="굴림" pitchFamily="50" charset="-127"/>
              </a:rPr>
              <a:t>Assurance Working Group of XBRL International (AWG) (2006)</a:t>
            </a:r>
            <a:br>
              <a:rPr lang="en-CA" altLang="ko-KR" sz="1100" b="1" dirty="0" smtClean="0">
                <a:solidFill>
                  <a:srgbClr val="9900CC"/>
                </a:solidFill>
                <a:latin typeface="Garamond" pitchFamily="18" charset="0"/>
                <a:ea typeface="굴림" pitchFamily="50" charset="-127"/>
              </a:rPr>
            </a:br>
            <a:r>
              <a:rPr lang="en-CA" altLang="ko-KR" sz="1100" b="1" dirty="0" smtClean="0">
                <a:solidFill>
                  <a:srgbClr val="9900CC"/>
                </a:solidFill>
                <a:latin typeface="Garamond" pitchFamily="18" charset="0"/>
                <a:ea typeface="굴림" pitchFamily="50" charset="-127"/>
              </a:rPr>
              <a:t>Interactive Data: The Impact on Assurance, New Challenges for The Audit Profession</a:t>
            </a:r>
          </a:p>
          <a:p>
            <a:pPr marL="169863" lvl="1" indent="-169863" defTabSz="1014413" eaLnBrk="0" hangingPunct="0">
              <a:lnSpc>
                <a:spcPct val="120000"/>
              </a:lnSpc>
              <a:spcBef>
                <a:spcPts val="0"/>
              </a:spcBef>
              <a:spcAft>
                <a:spcPts val="600"/>
              </a:spcAft>
              <a:buClr>
                <a:srgbClr val="000066"/>
              </a:buClr>
              <a:buFont typeface="Wingdings" pitchFamily="2" charset="2"/>
              <a:buChar char="§"/>
            </a:pPr>
            <a:r>
              <a:rPr lang="en-CA" altLang="ko-KR" sz="1100" b="1" dirty="0" smtClean="0">
                <a:solidFill>
                  <a:srgbClr val="006666"/>
                </a:solidFill>
                <a:latin typeface="Garamond" pitchFamily="18" charset="0"/>
                <a:ea typeface="굴림" pitchFamily="50" charset="-127"/>
              </a:rPr>
              <a:t>ACIPA (2009)</a:t>
            </a:r>
            <a:br>
              <a:rPr lang="en-CA" altLang="ko-KR" sz="1100" b="1" dirty="0" smtClean="0">
                <a:solidFill>
                  <a:srgbClr val="006666"/>
                </a:solidFill>
                <a:latin typeface="Garamond" pitchFamily="18" charset="0"/>
                <a:ea typeface="굴림" pitchFamily="50" charset="-127"/>
              </a:rPr>
            </a:br>
            <a:r>
              <a:rPr lang="en-GB" altLang="ko-KR" sz="1100" b="1" dirty="0" smtClean="0">
                <a:solidFill>
                  <a:srgbClr val="006666"/>
                </a:solidFill>
                <a:latin typeface="Garamond" pitchFamily="18" charset="0"/>
                <a:ea typeface="굴림" pitchFamily="50" charset="-127"/>
              </a:rPr>
              <a:t>Statement of Position (SOP) 09-1 </a:t>
            </a:r>
            <a:endParaRPr lang="en-CA" altLang="ko-KR" sz="1100" b="1" dirty="0" smtClean="0">
              <a:solidFill>
                <a:srgbClr val="006666"/>
              </a:solidFill>
              <a:latin typeface="Garamond" pitchFamily="18" charset="0"/>
              <a:ea typeface="굴림" pitchFamily="50" charset="-127"/>
            </a:endParaRPr>
          </a:p>
        </p:txBody>
      </p:sp>
      <p:pic>
        <p:nvPicPr>
          <p:cNvPr id="19" name="Picture 3"/>
          <p:cNvPicPr>
            <a:picLocks noChangeAspect="1" noChangeArrowheads="1"/>
          </p:cNvPicPr>
          <p:nvPr/>
        </p:nvPicPr>
        <p:blipFill>
          <a:blip r:embed="rId5" cstate="print"/>
          <a:srcRect/>
          <a:stretch>
            <a:fillRect/>
          </a:stretch>
        </p:blipFill>
        <p:spPr bwMode="auto">
          <a:xfrm>
            <a:off x="465137" y="1394620"/>
            <a:ext cx="4157663" cy="452439"/>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465137" y="1937603"/>
            <a:ext cx="1016655" cy="404524"/>
          </a:xfrm>
          <a:prstGeom prst="rect">
            <a:avLst/>
          </a:prstGeom>
          <a:noFill/>
          <a:ln w="9525">
            <a:noFill/>
            <a:miter lim="800000"/>
            <a:headEnd/>
            <a:tailEnd/>
          </a:ln>
        </p:spPr>
      </p:pic>
      <p:pic>
        <p:nvPicPr>
          <p:cNvPr id="23" name="Picture 5"/>
          <p:cNvPicPr>
            <a:picLocks noChangeAspect="1" noChangeArrowheads="1"/>
          </p:cNvPicPr>
          <p:nvPr/>
        </p:nvPicPr>
        <p:blipFill>
          <a:blip r:embed="rId7" cstate="print"/>
          <a:srcRect/>
          <a:stretch>
            <a:fillRect/>
          </a:stretch>
        </p:blipFill>
        <p:spPr bwMode="auto">
          <a:xfrm>
            <a:off x="1512140" y="1937603"/>
            <a:ext cx="1016655" cy="404524"/>
          </a:xfrm>
          <a:prstGeom prst="rect">
            <a:avLst/>
          </a:prstGeom>
          <a:noFill/>
          <a:ln w="9525">
            <a:noFill/>
            <a:miter lim="800000"/>
            <a:headEnd/>
            <a:tailEnd/>
          </a:ln>
        </p:spPr>
      </p:pic>
      <p:pic>
        <p:nvPicPr>
          <p:cNvPr id="34" name="Picture 7"/>
          <p:cNvPicPr>
            <a:picLocks noChangeAspect="1" noChangeArrowheads="1"/>
          </p:cNvPicPr>
          <p:nvPr/>
        </p:nvPicPr>
        <p:blipFill>
          <a:blip r:embed="rId8" cstate="print"/>
          <a:srcRect/>
          <a:stretch>
            <a:fillRect/>
          </a:stretch>
        </p:blipFill>
        <p:spPr bwMode="auto">
          <a:xfrm>
            <a:off x="3606145" y="1937603"/>
            <a:ext cx="1016655" cy="404524"/>
          </a:xfrm>
          <a:prstGeom prst="rect">
            <a:avLst/>
          </a:prstGeom>
          <a:noFill/>
          <a:ln w="9525">
            <a:noFill/>
            <a:miter lim="800000"/>
            <a:headEnd/>
            <a:tailEnd/>
          </a:ln>
        </p:spPr>
      </p:pic>
      <p:pic>
        <p:nvPicPr>
          <p:cNvPr id="35" name="Picture 8"/>
          <p:cNvPicPr>
            <a:picLocks noChangeAspect="1" noChangeArrowheads="1"/>
          </p:cNvPicPr>
          <p:nvPr/>
        </p:nvPicPr>
        <p:blipFill>
          <a:blip r:embed="rId9" cstate="print"/>
          <a:srcRect/>
          <a:stretch>
            <a:fillRect/>
          </a:stretch>
        </p:blipFill>
        <p:spPr bwMode="auto">
          <a:xfrm>
            <a:off x="465137" y="2432671"/>
            <a:ext cx="4157663" cy="452439"/>
          </a:xfrm>
          <a:prstGeom prst="rect">
            <a:avLst/>
          </a:prstGeom>
          <a:noFill/>
          <a:ln w="9525">
            <a:noFill/>
            <a:miter lim="800000"/>
            <a:headEnd/>
            <a:tailEnd/>
          </a:ln>
        </p:spPr>
      </p:pic>
      <p:pic>
        <p:nvPicPr>
          <p:cNvPr id="36" name="Picture 9"/>
          <p:cNvPicPr>
            <a:picLocks noChangeAspect="1" noChangeArrowheads="1"/>
          </p:cNvPicPr>
          <p:nvPr/>
        </p:nvPicPr>
        <p:blipFill>
          <a:blip r:embed="rId10" cstate="print"/>
          <a:srcRect/>
          <a:stretch>
            <a:fillRect/>
          </a:stretch>
        </p:blipFill>
        <p:spPr bwMode="auto">
          <a:xfrm>
            <a:off x="465137" y="2975654"/>
            <a:ext cx="4157663" cy="452439"/>
          </a:xfrm>
          <a:prstGeom prst="rect">
            <a:avLst/>
          </a:prstGeom>
          <a:noFill/>
          <a:ln w="9525">
            <a:noFill/>
            <a:miter lim="800000"/>
            <a:headEnd/>
            <a:tailEnd/>
          </a:ln>
        </p:spPr>
      </p:pic>
      <p:pic>
        <p:nvPicPr>
          <p:cNvPr id="37" name="Picture 10"/>
          <p:cNvPicPr>
            <a:picLocks noChangeAspect="1" noChangeArrowheads="1"/>
          </p:cNvPicPr>
          <p:nvPr/>
        </p:nvPicPr>
        <p:blipFill>
          <a:blip r:embed="rId11" cstate="print"/>
          <a:srcRect/>
          <a:stretch>
            <a:fillRect/>
          </a:stretch>
        </p:blipFill>
        <p:spPr bwMode="auto">
          <a:xfrm>
            <a:off x="465137" y="3518637"/>
            <a:ext cx="4157663" cy="452439"/>
          </a:xfrm>
          <a:prstGeom prst="rect">
            <a:avLst/>
          </a:prstGeom>
          <a:noFill/>
          <a:ln w="9525">
            <a:noFill/>
            <a:miter lim="800000"/>
            <a:headEnd/>
            <a:tailEnd/>
          </a:ln>
        </p:spPr>
      </p:pic>
      <p:pic>
        <p:nvPicPr>
          <p:cNvPr id="38" name="Picture 11"/>
          <p:cNvPicPr>
            <a:picLocks noChangeAspect="1" noChangeArrowheads="1"/>
          </p:cNvPicPr>
          <p:nvPr/>
        </p:nvPicPr>
        <p:blipFill>
          <a:blip r:embed="rId12" cstate="print"/>
          <a:srcRect/>
          <a:stretch>
            <a:fillRect/>
          </a:stretch>
        </p:blipFill>
        <p:spPr bwMode="auto">
          <a:xfrm>
            <a:off x="469900" y="4061619"/>
            <a:ext cx="4150076" cy="723900"/>
          </a:xfrm>
          <a:prstGeom prst="rect">
            <a:avLst/>
          </a:prstGeom>
          <a:noFill/>
          <a:ln w="9525">
            <a:noFill/>
            <a:miter lim="800000"/>
            <a:headEnd/>
            <a:tailEnd/>
          </a:ln>
        </p:spPr>
      </p:pic>
      <p:pic>
        <p:nvPicPr>
          <p:cNvPr id="18" name="Picture 1"/>
          <p:cNvPicPr>
            <a:picLocks noChangeArrowheads="1"/>
          </p:cNvPicPr>
          <p:nvPr/>
        </p:nvPicPr>
        <p:blipFill>
          <a:blip r:embed="rId13" cstate="print"/>
          <a:srcRect/>
          <a:stretch>
            <a:fillRect/>
          </a:stretch>
        </p:blipFill>
        <p:spPr bwMode="auto">
          <a:xfrm>
            <a:off x="2560257" y="1939791"/>
            <a:ext cx="1014984" cy="4023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5"/>
                                        </p:tgtEl>
                                        <p:attrNameLst>
                                          <p:attrName>style.opacity</p:attrName>
                                        </p:attrNameLst>
                                      </p:cBhvr>
                                      <p:to>
                                        <p:strVal val="0.25"/>
                                      </p:to>
                                    </p:set>
                                    <p:animEffect filter="image" prLst="opacity: 0.25">
                                      <p:cBhvr rctx="IE">
                                        <p:cTn id="7" dur="indefinite"/>
                                        <p:tgtEl>
                                          <p:spTgt spid="35"/>
                                        </p:tgtEl>
                                      </p:cBhvr>
                                    </p:animEffect>
                                  </p:childTnLst>
                                </p:cTn>
                              </p:par>
                              <p:par>
                                <p:cTn id="8" presetID="9" presetClass="emph" presetSubtype="0" nodeType="withEffect">
                                  <p:stCondLst>
                                    <p:cond delay="0"/>
                                  </p:stCondLst>
                                  <p:childTnLst>
                                    <p:set>
                                      <p:cBhvr rctx="PPT">
                                        <p:cTn id="9" dur="indefinite"/>
                                        <p:tgtEl>
                                          <p:spTgt spid="36"/>
                                        </p:tgtEl>
                                        <p:attrNameLst>
                                          <p:attrName>style.opacity</p:attrName>
                                        </p:attrNameLst>
                                      </p:cBhvr>
                                      <p:to>
                                        <p:strVal val="0.25"/>
                                      </p:to>
                                    </p:set>
                                    <p:animEffect filter="image" prLst="opacity: 0.25">
                                      <p:cBhvr rctx="IE">
                                        <p:cTn id="10" dur="indefinite"/>
                                        <p:tgtEl>
                                          <p:spTgt spid="36"/>
                                        </p:tgtEl>
                                      </p:cBhvr>
                                    </p:animEffect>
                                  </p:childTnLst>
                                </p:cTn>
                              </p:par>
                              <p:par>
                                <p:cTn id="11" presetID="9" presetClass="emph" presetSubtype="0" nodeType="withEffect">
                                  <p:stCondLst>
                                    <p:cond delay="0"/>
                                  </p:stCondLst>
                                  <p:childTnLst>
                                    <p:set>
                                      <p:cBhvr rctx="PPT">
                                        <p:cTn id="12" dur="indefinite"/>
                                        <p:tgtEl>
                                          <p:spTgt spid="37"/>
                                        </p:tgtEl>
                                        <p:attrNameLst>
                                          <p:attrName>style.opacity</p:attrName>
                                        </p:attrNameLst>
                                      </p:cBhvr>
                                      <p:to>
                                        <p:strVal val="0.25"/>
                                      </p:to>
                                    </p:set>
                                    <p:animEffect filter="image" prLst="opacity: 0.25">
                                      <p:cBhvr rctx="IE">
                                        <p:cTn id="13" dur="indefinite"/>
                                        <p:tgtEl>
                                          <p:spTgt spid="37"/>
                                        </p:tgtEl>
                                      </p:cBhvr>
                                    </p:animEffect>
                                  </p:childTnLst>
                                </p:cTn>
                              </p:par>
                              <p:par>
                                <p:cTn id="14" presetID="9" presetClass="emph" presetSubtype="0" nodeType="withEffect">
                                  <p:stCondLst>
                                    <p:cond delay="0"/>
                                  </p:stCondLst>
                                  <p:childTnLst>
                                    <p:set>
                                      <p:cBhvr rctx="PPT">
                                        <p:cTn id="15" dur="indefinite"/>
                                        <p:tgtEl>
                                          <p:spTgt spid="38"/>
                                        </p:tgtEl>
                                        <p:attrNameLst>
                                          <p:attrName>style.opacity</p:attrName>
                                        </p:attrNameLst>
                                      </p:cBhvr>
                                      <p:to>
                                        <p:strVal val="0.25"/>
                                      </p:to>
                                    </p:set>
                                    <p:animEffect filter="image" prLst="opacity: 0.25">
                                      <p:cBhvr rctx="IE">
                                        <p:cTn id="16" dur="indefinite"/>
                                        <p:tgtEl>
                                          <p:spTgt spid="38"/>
                                        </p:tgtEl>
                                      </p:cBhvr>
                                    </p:animEffect>
                                  </p:childTnLst>
                                </p:cTn>
                              </p:par>
                              <p:par>
                                <p:cTn id="17" presetID="9" presetClass="emph" presetSubtype="0" grpId="0" nodeType="withEffect">
                                  <p:stCondLst>
                                    <p:cond delay="0"/>
                                  </p:stCondLst>
                                  <p:childTnLst>
                                    <p:set>
                                      <p:cBhvr rctx="PPT">
                                        <p:cTn id="18" dur="indefinite"/>
                                        <p:tgtEl>
                                          <p:spTgt spid="17"/>
                                        </p:tgtEl>
                                        <p:attrNameLst>
                                          <p:attrName>style.opacity</p:attrName>
                                        </p:attrNameLst>
                                      </p:cBhvr>
                                      <p:to>
                                        <p:strVal val="0.25"/>
                                      </p:to>
                                    </p:set>
                                    <p:animEffect filter="image" prLst="opacity: 0.25">
                                      <p:cBhvr rctx="IE">
                                        <p:cTn id="19" dur="indefinite"/>
                                        <p:tgtEl>
                                          <p:spTgt spid="17"/>
                                        </p:tgtEl>
                                      </p:cBhvr>
                                    </p:animEffect>
                                  </p:childTnLst>
                                </p:cTn>
                              </p:par>
                            </p:childTnLst>
                          </p:cTn>
                        </p:par>
                        <p:par>
                          <p:cTn id="20" fill="hold">
                            <p:stCondLst>
                              <p:cond delay="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20"/>
                                        </p:tgtEl>
                                        <p:attrNameLst>
                                          <p:attrName>style.opacity</p:attrName>
                                        </p:attrNameLst>
                                      </p:cBhvr>
                                      <p:to>
                                        <p:strVal val="0.25"/>
                                      </p:to>
                                    </p:set>
                                    <p:animEffect filter="image" prLst="opacity: 0.25">
                                      <p:cBhvr rctx="IE">
                                        <p:cTn id="32" dur="indefinite"/>
                                        <p:tgtEl>
                                          <p:spTgt spid="20"/>
                                        </p:tgtEl>
                                      </p:cBhvr>
                                    </p:animEffect>
                                  </p:childTnLst>
                                </p:cTn>
                              </p:par>
                              <p:par>
                                <p:cTn id="33" presetID="9" presetClass="emph" presetSubtype="0" grpId="1" nodeType="withEffect">
                                  <p:stCondLst>
                                    <p:cond delay="0"/>
                                  </p:stCondLst>
                                  <p:childTnLst>
                                    <p:set>
                                      <p:cBhvr rctx="PPT">
                                        <p:cTn id="34" dur="indefinite"/>
                                        <p:tgtEl>
                                          <p:spTgt spid="16">
                                            <p:txEl>
                                              <p:pRg st="0" end="0"/>
                                            </p:txEl>
                                          </p:spTgt>
                                        </p:tgtEl>
                                        <p:attrNameLst>
                                          <p:attrName>style.opacity</p:attrName>
                                        </p:attrNameLst>
                                      </p:cBhvr>
                                      <p:to>
                                        <p:strVal val="0.25"/>
                                      </p:to>
                                    </p:set>
                                    <p:animEffect filter="image" prLst="opacity: 0.25">
                                      <p:cBhvr rctx="IE">
                                        <p:cTn id="35" dur="indefinite"/>
                                        <p:tgtEl>
                                          <p:spTgt spid="16">
                                            <p:txEl>
                                              <p:pRg st="0" end="0"/>
                                            </p:txEl>
                                          </p:spTgt>
                                        </p:tgtEl>
                                      </p:cBhvr>
                                    </p:animEffect>
                                  </p:childTnLst>
                                </p:cTn>
                              </p:par>
                            </p:childTnLst>
                          </p:cTn>
                        </p:par>
                        <p:par>
                          <p:cTn id="36" fill="hold">
                            <p:stCondLst>
                              <p:cond delay="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3" dur="500"/>
                                        <p:tgtEl>
                                          <p:spTgt spid="1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23"/>
                                        </p:tgtEl>
                                        <p:attrNameLst>
                                          <p:attrName>style.opacity</p:attrName>
                                        </p:attrNameLst>
                                      </p:cBhvr>
                                      <p:to>
                                        <p:strVal val="0.25"/>
                                      </p:to>
                                    </p:set>
                                    <p:animEffect filter="image" prLst="opacity: 0.25">
                                      <p:cBhvr rctx="IE">
                                        <p:cTn id="48" dur="indefinite"/>
                                        <p:tgtEl>
                                          <p:spTgt spid="23"/>
                                        </p:tgtEl>
                                      </p:cBhvr>
                                    </p:animEffect>
                                  </p:childTnLst>
                                </p:cTn>
                              </p:par>
                              <p:par>
                                <p:cTn id="49" presetID="9" presetClass="emph" presetSubtype="0" grpId="1" nodeType="withEffect">
                                  <p:stCondLst>
                                    <p:cond delay="0"/>
                                  </p:stCondLst>
                                  <p:childTnLst>
                                    <p:set>
                                      <p:cBhvr rctx="PPT">
                                        <p:cTn id="50" dur="indefinite"/>
                                        <p:tgtEl>
                                          <p:spTgt spid="16">
                                            <p:txEl>
                                              <p:pRg st="1" end="1"/>
                                            </p:txEl>
                                          </p:spTgt>
                                        </p:tgtEl>
                                        <p:attrNameLst>
                                          <p:attrName>style.opacity</p:attrName>
                                        </p:attrNameLst>
                                      </p:cBhvr>
                                      <p:to>
                                        <p:strVal val="0.25"/>
                                      </p:to>
                                    </p:set>
                                    <p:animEffect filter="image" prLst="opacity: 0.25">
                                      <p:cBhvr rctx="IE">
                                        <p:cTn id="51" dur="indefinite"/>
                                        <p:tgtEl>
                                          <p:spTgt spid="16">
                                            <p:txEl>
                                              <p:pRg st="1" end="1"/>
                                            </p:txEl>
                                          </p:spTgt>
                                        </p:tgtEl>
                                      </p:cBhvr>
                                    </p:animEffect>
                                  </p:childTnLst>
                                </p:cTn>
                              </p:par>
                            </p:childTnLst>
                          </p:cTn>
                        </p:par>
                        <p:par>
                          <p:cTn id="52" fill="hold">
                            <p:stCondLst>
                              <p:cond delay="0"/>
                            </p:stCondLst>
                            <p:childTnLst>
                              <p:par>
                                <p:cTn id="53" presetID="22" presetClass="entr" presetSubtype="4"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59" dur="500"/>
                                        <p:tgtEl>
                                          <p:spTgt spid="1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mph" presetSubtype="0" nodeType="clickEffect">
                                  <p:stCondLst>
                                    <p:cond delay="0"/>
                                  </p:stCondLst>
                                  <p:childTnLst>
                                    <p:set>
                                      <p:cBhvr rctx="PPT">
                                        <p:cTn id="63" dur="indefinite"/>
                                        <p:tgtEl>
                                          <p:spTgt spid="18"/>
                                        </p:tgtEl>
                                        <p:attrNameLst>
                                          <p:attrName>style.opacity</p:attrName>
                                        </p:attrNameLst>
                                      </p:cBhvr>
                                      <p:to>
                                        <p:strVal val="0.25"/>
                                      </p:to>
                                    </p:set>
                                    <p:animEffect filter="image" prLst="opacity: 0.25">
                                      <p:cBhvr rctx="IE">
                                        <p:cTn id="64" dur="indefinite"/>
                                        <p:tgtEl>
                                          <p:spTgt spid="18"/>
                                        </p:tgtEl>
                                      </p:cBhvr>
                                    </p:animEffect>
                                  </p:childTnLst>
                                </p:cTn>
                              </p:par>
                              <p:par>
                                <p:cTn id="65" presetID="9" presetClass="emph" presetSubtype="0" grpId="1" nodeType="withEffect">
                                  <p:stCondLst>
                                    <p:cond delay="0"/>
                                  </p:stCondLst>
                                  <p:childTnLst>
                                    <p:set>
                                      <p:cBhvr rctx="PPT">
                                        <p:cTn id="66" dur="indefinite"/>
                                        <p:tgtEl>
                                          <p:spTgt spid="16">
                                            <p:txEl>
                                              <p:pRg st="2" end="2"/>
                                            </p:txEl>
                                          </p:spTgt>
                                        </p:tgtEl>
                                        <p:attrNameLst>
                                          <p:attrName>style.opacity</p:attrName>
                                        </p:attrNameLst>
                                      </p:cBhvr>
                                      <p:to>
                                        <p:strVal val="0.25"/>
                                      </p:to>
                                    </p:set>
                                    <p:animEffect filter="image" prLst="opacity: 0.25">
                                      <p:cBhvr rctx="IE">
                                        <p:cTn id="67" dur="indefinite"/>
                                        <p:tgtEl>
                                          <p:spTgt spid="16">
                                            <p:txEl>
                                              <p:pRg st="2" end="2"/>
                                            </p:txEl>
                                          </p:spTgt>
                                        </p:tgtEl>
                                      </p:cBhvr>
                                    </p:animEffect>
                                  </p:childTnLst>
                                </p:cTn>
                              </p:par>
                            </p:childTnLst>
                          </p:cTn>
                        </p:par>
                        <p:par>
                          <p:cTn id="68" fill="hold">
                            <p:stCondLst>
                              <p:cond delay="0"/>
                            </p:stCondLst>
                            <p:childTnLst>
                              <p:par>
                                <p:cTn id="69" presetID="22" presetClass="entr" presetSubtype="4"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00"/>
                                        <p:tgtEl>
                                          <p:spTgt spid="34"/>
                                        </p:tgtEl>
                                      </p:cBhvr>
                                    </p:animEffect>
                                  </p:childTnLst>
                                </p:cTn>
                              </p:par>
                            </p:childTnLst>
                          </p:cTn>
                        </p:par>
                        <p:par>
                          <p:cTn id="72" fill="hold">
                            <p:stCondLst>
                              <p:cond delay="500"/>
                            </p:stCondLst>
                            <p:childTnLst>
                              <p:par>
                                <p:cTn id="73" presetID="14" presetClass="entr" presetSubtype="10" fill="hold" grpId="0" nodeType="afterEffect">
                                  <p:stCondLst>
                                    <p:cond delay="0"/>
                                  </p:stCondLst>
                                  <p:childTnLst>
                                    <p:set>
                                      <p:cBhvr>
                                        <p:cTn id="74"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75" dur="500"/>
                                        <p:tgtEl>
                                          <p:spTgt spid="16">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rctx="PPT">
                                        <p:cTn id="79" dur="indefinite"/>
                                        <p:tgtEl>
                                          <p:spTgt spid="34"/>
                                        </p:tgtEl>
                                        <p:attrNameLst>
                                          <p:attrName>style.opacity</p:attrName>
                                        </p:attrNameLst>
                                      </p:cBhvr>
                                      <p:to>
                                        <p:strVal val="0.25"/>
                                      </p:to>
                                    </p:set>
                                    <p:animEffect filter="image" prLst="opacity: 0.25">
                                      <p:cBhvr rctx="IE">
                                        <p:cTn id="80" dur="indefinite"/>
                                        <p:tgtEl>
                                          <p:spTgt spid="34"/>
                                        </p:tgtEl>
                                      </p:cBhvr>
                                    </p:animEffect>
                                  </p:childTnLst>
                                </p:cTn>
                              </p:par>
                              <p:par>
                                <p:cTn id="81" presetID="9" presetClass="emph" presetSubtype="0" grpId="1" nodeType="withEffect">
                                  <p:stCondLst>
                                    <p:cond delay="0"/>
                                  </p:stCondLst>
                                  <p:childTnLst>
                                    <p:set>
                                      <p:cBhvr rctx="PPT">
                                        <p:cTn id="82" dur="indefinite"/>
                                        <p:tgtEl>
                                          <p:spTgt spid="16">
                                            <p:txEl>
                                              <p:pRg st="3" end="3"/>
                                            </p:txEl>
                                          </p:spTgt>
                                        </p:tgtEl>
                                        <p:attrNameLst>
                                          <p:attrName>style.opacity</p:attrName>
                                        </p:attrNameLst>
                                      </p:cBhvr>
                                      <p:to>
                                        <p:strVal val="0.25"/>
                                      </p:to>
                                    </p:set>
                                    <p:animEffect filter="image" prLst="opacity: 0.25">
                                      <p:cBhvr rctx="IE">
                                        <p:cTn id="83" dur="indefinite"/>
                                        <p:tgtEl>
                                          <p:spTgt spid="16">
                                            <p:txEl>
                                              <p:pRg st="3" end="3"/>
                                            </p:txEl>
                                          </p:spTgt>
                                        </p:tgtEl>
                                      </p:cBhvr>
                                    </p:animEffect>
                                  </p:childTnLst>
                                </p:cTn>
                              </p:par>
                            </p:childTnLst>
                          </p:cTn>
                        </p:par>
                        <p:par>
                          <p:cTn id="84" fill="hold">
                            <p:stCondLst>
                              <p:cond delay="0"/>
                            </p:stCondLst>
                            <p:childTnLst>
                              <p:par>
                                <p:cTn id="85" presetID="9" presetClass="entr" presetSubtype="0"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dissolv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6" grpId="1" uiExpand="1" build="allAtOnce"/>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cstate="print"/>
          <a:srcRect/>
          <a:stretch>
            <a:fillRect/>
          </a:stretch>
        </p:blipFill>
        <p:spPr bwMode="auto">
          <a:xfrm>
            <a:off x="6188970" y="4146300"/>
            <a:ext cx="3961505" cy="3443538"/>
          </a:xfrm>
          <a:prstGeom prst="rect">
            <a:avLst/>
          </a:prstGeom>
          <a:noFill/>
          <a:ln w="9525">
            <a:noFill/>
            <a:miter lim="800000"/>
            <a:headEnd/>
            <a:tailEnd/>
          </a:ln>
        </p:spPr>
      </p:pic>
      <p:sp>
        <p:nvSpPr>
          <p:cNvPr id="11" name="Rectangle 10"/>
          <p:cNvSpPr/>
          <p:nvPr/>
        </p:nvSpPr>
        <p:spPr>
          <a:xfrm>
            <a:off x="388937" y="-1"/>
            <a:ext cx="8801100" cy="1204120"/>
          </a:xfrm>
          <a:prstGeom prst="rect">
            <a:avLst/>
          </a:prstGeom>
          <a:noFill/>
        </p:spPr>
        <p:txBody>
          <a:bodyPr anchor="ctr"/>
          <a:lstStyle/>
          <a:p>
            <a:pPr>
              <a:lnSpc>
                <a:spcPct val="90000"/>
              </a:lnSpc>
              <a:defRPr/>
            </a:pPr>
            <a:r>
              <a:rPr lang="en-GB" altLang="ko-KR" sz="3800" b="1" dirty="0" smtClean="0">
                <a:solidFill>
                  <a:srgbClr val="9900CC"/>
                </a:solidFill>
                <a:effectLst>
                  <a:outerShdw blurRad="38100" dist="38100" dir="2700000" algn="tl">
                    <a:srgbClr val="C0C0C0"/>
                  </a:outerShdw>
                </a:effectLst>
                <a:latin typeface="Garamond" pitchFamily="18" charset="0"/>
              </a:rPr>
              <a:t>AUDIT OBJECTIVES </a:t>
            </a:r>
            <a:br>
              <a:rPr lang="en-GB" altLang="ko-KR" sz="3800" b="1" dirty="0" smtClean="0">
                <a:solidFill>
                  <a:srgbClr val="9900CC"/>
                </a:solidFill>
                <a:effectLst>
                  <a:outerShdw blurRad="38100" dist="38100" dir="2700000" algn="tl">
                    <a:srgbClr val="C0C0C0"/>
                  </a:outerShdw>
                </a:effectLst>
                <a:latin typeface="Garamond" pitchFamily="18" charset="0"/>
              </a:rPr>
            </a:br>
            <a:r>
              <a:rPr lang="en-GB" altLang="ko-KR" sz="3800" b="1" dirty="0" smtClean="0">
                <a:solidFill>
                  <a:srgbClr val="9900CC"/>
                </a:solidFill>
                <a:effectLst>
                  <a:outerShdw blurRad="38100" dist="38100" dir="2700000" algn="tl">
                    <a:srgbClr val="C0C0C0"/>
                  </a:outerShdw>
                </a:effectLst>
                <a:latin typeface="Garamond" pitchFamily="18" charset="0"/>
              </a:rPr>
              <a:t>AND RELATED TASKS</a:t>
            </a:r>
            <a:endParaRPr lang="en-US" altLang="ko-KR" sz="3800" b="1" dirty="0" smtClean="0">
              <a:solidFill>
                <a:srgbClr val="9900CC"/>
              </a:solidFill>
              <a:effectLst>
                <a:outerShdw blurRad="38100" dist="38100" dir="2700000" algn="tl">
                  <a:srgbClr val="C0C0C0"/>
                </a:outerShdw>
              </a:effectLst>
              <a:latin typeface="Garamond" pitchFamily="18" charset="0"/>
            </a:endParaRPr>
          </a:p>
        </p:txBody>
      </p:sp>
      <p:graphicFrame>
        <p:nvGraphicFramePr>
          <p:cNvPr id="18" name="Table 17"/>
          <p:cNvGraphicFramePr>
            <a:graphicFrameLocks noGrp="1"/>
          </p:cNvGraphicFramePr>
          <p:nvPr/>
        </p:nvGraphicFramePr>
        <p:xfrm>
          <a:off x="465137" y="1356519"/>
          <a:ext cx="9220200" cy="6096000"/>
        </p:xfrm>
        <a:graphic>
          <a:graphicData uri="http://schemas.openxmlformats.org/drawingml/2006/table">
            <a:tbl>
              <a:tblPr/>
              <a:tblGrid>
                <a:gridCol w="1184931"/>
                <a:gridCol w="8035269"/>
              </a:tblGrid>
              <a:tr h="258081">
                <a:tc>
                  <a:txBody>
                    <a:bodyPr/>
                    <a:lstStyle/>
                    <a:p>
                      <a:pPr marL="0" marR="0" algn="ctr">
                        <a:lnSpc>
                          <a:spcPct val="100000"/>
                        </a:lnSpc>
                        <a:spcBef>
                          <a:spcPts val="0"/>
                        </a:spcBef>
                        <a:spcAft>
                          <a:spcPts val="0"/>
                        </a:spcAft>
                      </a:pPr>
                      <a:r>
                        <a:rPr lang="en-CA" sz="1200" b="1" i="0" dirty="0">
                          <a:latin typeface="Garamond" pitchFamily="18" charset="0"/>
                          <a:ea typeface="Batang"/>
                        </a:rPr>
                        <a:t>Objectives</a:t>
                      </a:r>
                      <a:endParaRPr lang="en-US" sz="1200" b="1" i="0" dirty="0">
                        <a:latin typeface="Garamond" pitchFamily="18" charset="0"/>
                        <a:ea typeface="Batang"/>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0000"/>
                        </a:lnSpc>
                        <a:spcBef>
                          <a:spcPts val="0"/>
                        </a:spcBef>
                        <a:spcAft>
                          <a:spcPts val="0"/>
                        </a:spcAft>
                      </a:pPr>
                      <a:r>
                        <a:rPr lang="en-CA" sz="1200" b="1" i="0" dirty="0">
                          <a:latin typeface="Garamond" pitchFamily="18" charset="0"/>
                          <a:ea typeface="Batang"/>
                        </a:rPr>
                        <a:t>Audit Tasks</a:t>
                      </a:r>
                      <a:endParaRPr lang="en-US" sz="1200" b="1" i="0" dirty="0">
                        <a:latin typeface="Garamond" pitchFamily="18" charset="0"/>
                        <a:ea typeface="Batang"/>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94712">
                <a:tc>
                  <a:txBody>
                    <a:bodyPr/>
                    <a:lstStyle/>
                    <a:p>
                      <a:pPr marL="0" marR="0">
                        <a:lnSpc>
                          <a:spcPct val="100000"/>
                        </a:lnSpc>
                        <a:spcBef>
                          <a:spcPts val="0"/>
                        </a:spcBef>
                        <a:spcAft>
                          <a:spcPts val="0"/>
                        </a:spcAft>
                      </a:pPr>
                      <a:r>
                        <a:rPr lang="en-CA" sz="1000" b="1" dirty="0">
                          <a:latin typeface="Garamond" pitchFamily="18" charset="0"/>
                          <a:ea typeface="Batang"/>
                        </a:rPr>
                        <a:t>Internal Control</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1" kern="1200" dirty="0" smtClean="0">
                          <a:solidFill>
                            <a:schemeClr val="tx1"/>
                          </a:solidFill>
                          <a:latin typeface="Garamond" pitchFamily="18" charset="0"/>
                          <a:ea typeface="Batang"/>
                          <a:cs typeface="+mn-cs"/>
                        </a:rPr>
                        <a:t>The auditor should access whether appropriate controls exist for the mapping of the financial statements to the taxonomies, the creation of the extension taxonomies, and tagging of the financial statements to create the instance documents.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r>
              <a:tr h="1457398">
                <a:tc>
                  <a:txBody>
                    <a:bodyPr/>
                    <a:lstStyle/>
                    <a:p>
                      <a:pPr marL="0" marR="0">
                        <a:lnSpc>
                          <a:spcPct val="100000"/>
                        </a:lnSpc>
                        <a:spcBef>
                          <a:spcPts val="0"/>
                        </a:spcBef>
                        <a:spcAft>
                          <a:spcPts val="0"/>
                        </a:spcAft>
                      </a:pPr>
                      <a:r>
                        <a:rPr lang="en-CA" sz="1000" b="1" dirty="0">
                          <a:latin typeface="Garamond" pitchFamily="18" charset="0"/>
                          <a:ea typeface="Batang"/>
                        </a:rPr>
                        <a:t>Compliance </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evaluate whether the XBRL instance document complies with the appropriate XBRL specification and appropriate XBRL taxonomies.</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test whether the XBRL instance document complies with FRIS.</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test whether the extension taxonomies comply with FRTA.</a:t>
                      </a:r>
                      <a:endParaRPr lang="en-US" sz="1000" b="1" kern="1200" dirty="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evaluate whether any company extensions of the taxonomy are consistent with applicable legislative or regulatory requirements and XBRL specifications.</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determine the quality or appropriateness of the taxonomy, or taxonomies in terms of authority, history, and purpose.</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CA" sz="1000" b="1" kern="1200" dirty="0" smtClean="0">
                          <a:solidFill>
                            <a:schemeClr val="tx1"/>
                          </a:solidFill>
                          <a:latin typeface="Garamond" pitchFamily="18" charset="0"/>
                          <a:ea typeface="Batang"/>
                          <a:cs typeface="+mn-cs"/>
                        </a:rPr>
                        <a:t>The auditor should determine whether the XBRL-Related Documents (and the related taxonomy documents, as necessary) conform to the applicable legislative or regulatory requirements.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698337">
                <a:tc>
                  <a:txBody>
                    <a:bodyPr/>
                    <a:lstStyle/>
                    <a:p>
                      <a:pPr marL="0" marR="0">
                        <a:lnSpc>
                          <a:spcPct val="100000"/>
                        </a:lnSpc>
                        <a:spcBef>
                          <a:spcPts val="0"/>
                        </a:spcBef>
                        <a:spcAft>
                          <a:spcPts val="0"/>
                        </a:spcAft>
                      </a:pPr>
                      <a:r>
                        <a:rPr lang="en-CA" sz="1000" b="1" dirty="0">
                          <a:latin typeface="Garamond" pitchFamily="18" charset="0"/>
                          <a:ea typeface="Batang"/>
                        </a:rPr>
                        <a:t>Suitability</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CA" sz="1000" b="1" kern="1200" dirty="0" smtClean="0">
                          <a:solidFill>
                            <a:schemeClr val="tx1"/>
                          </a:solidFill>
                          <a:latin typeface="Garamond" pitchFamily="18" charset="0"/>
                          <a:ea typeface="Batang"/>
                          <a:cs typeface="+mn-cs"/>
                        </a:rPr>
                        <a:t>The auditor should determine that the taxonomy selected is the most recent acknowledged or approved one, that the extensions are appropriate, and that the taxonomy, as extended, represents suitable and available criteria.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CA" sz="1000" b="1" kern="1200" dirty="0" smtClean="0">
                          <a:solidFill>
                            <a:schemeClr val="tx1"/>
                          </a:solidFill>
                          <a:latin typeface="Garamond" pitchFamily="18" charset="0"/>
                          <a:ea typeface="Batang"/>
                          <a:cs typeface="+mn-cs"/>
                        </a:rPr>
                        <a:t>The auditor should assess that suitable elements are used to tag the underlying financial facts.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CA" sz="1000" b="1" kern="1200" dirty="0" smtClean="0">
                          <a:solidFill>
                            <a:schemeClr val="tx1"/>
                          </a:solidFill>
                          <a:latin typeface="Garamond" pitchFamily="18" charset="0"/>
                          <a:ea typeface="Batang"/>
                          <a:cs typeface="+mn-cs"/>
                        </a:rPr>
                        <a:t>The auditor should verify that the extension taxonomies have only elements that are not in the standard XBRL taxonomies.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r>
              <a:tr h="1203957">
                <a:tc>
                  <a:txBody>
                    <a:bodyPr/>
                    <a:lstStyle/>
                    <a:p>
                      <a:pPr marL="0" marR="0">
                        <a:lnSpc>
                          <a:spcPct val="100000"/>
                        </a:lnSpc>
                        <a:spcBef>
                          <a:spcPts val="0"/>
                        </a:spcBef>
                        <a:spcAft>
                          <a:spcPts val="0"/>
                        </a:spcAft>
                      </a:pPr>
                      <a:r>
                        <a:rPr lang="en-CA" sz="1000" b="1" dirty="0">
                          <a:latin typeface="Garamond" pitchFamily="18" charset="0"/>
                          <a:ea typeface="Batang"/>
                        </a:rPr>
                        <a:t>Accuracy</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CA" sz="1000" b="1" kern="1200" dirty="0" smtClean="0">
                          <a:solidFill>
                            <a:schemeClr val="tx1"/>
                          </a:solidFill>
                          <a:latin typeface="Garamond" pitchFamily="18" charset="0"/>
                          <a:ea typeface="Batang"/>
                          <a:cs typeface="+mn-cs"/>
                        </a:rPr>
                        <a:t>The auditor should test whether the data elements (i.e., text, line item names, associated values, unit, decimals, dates, and other labels) in the XBRL-Related Documents reflect the same information as the corresponding source document (i.e., the HTML or PDF version).</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CA" sz="1000" b="1" kern="1200" dirty="0" smtClean="0">
                          <a:solidFill>
                            <a:schemeClr val="tx1"/>
                          </a:solidFill>
                          <a:latin typeface="Garamond" pitchFamily="18" charset="0"/>
                          <a:ea typeface="Batang"/>
                          <a:cs typeface="+mn-cs"/>
                        </a:rPr>
                        <a:t>The auditor should evaluate whether data elements in the XBRL-Related Documents are matched with appropriate tags in accordance with the applicable taxonomy.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CA" sz="1000" b="1" kern="1200" dirty="0" smtClean="0">
                          <a:solidFill>
                            <a:schemeClr val="tx1"/>
                          </a:solidFill>
                          <a:latin typeface="Garamond" pitchFamily="18" charset="0"/>
                          <a:ea typeface="Batang"/>
                          <a:cs typeface="+mn-cs"/>
                        </a:rPr>
                        <a:t>The auditor should compare the rendered XBRL-Related Documents to the corresponding information in the official filing.</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CA" sz="1000" b="1" kern="1200" dirty="0" smtClean="0">
                          <a:solidFill>
                            <a:schemeClr val="tx1"/>
                          </a:solidFill>
                          <a:latin typeface="Garamond" pitchFamily="18" charset="0"/>
                          <a:ea typeface="Batang"/>
                          <a:cs typeface="+mn-cs"/>
                        </a:rPr>
                        <a:t>The auditor should verify that the data elements in the corresponding official filing have not been changed, deleted, or summarized in the XBRL-Related Documents.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CA" sz="1000" b="1" kern="1200" dirty="0" smtClean="0">
                          <a:solidFill>
                            <a:schemeClr val="tx1"/>
                          </a:solidFill>
                          <a:latin typeface="Garamond" pitchFamily="18" charset="0"/>
                          <a:ea typeface="Batang"/>
                          <a:cs typeface="+mn-cs"/>
                        </a:rPr>
                        <a:t>The auditor should evaluate whether the XBRL instance document not only has required information (e.g., identifier, unit, period, language, etc.), but also appropriately tagged financial facts as required by rules (e.g., each complete footnote tagged as a single block of text required by SEC rules).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546524">
                <a:tc>
                  <a:txBody>
                    <a:bodyPr/>
                    <a:lstStyle/>
                    <a:p>
                      <a:pPr marL="0" marR="0">
                        <a:lnSpc>
                          <a:spcPct val="100000"/>
                        </a:lnSpc>
                        <a:spcBef>
                          <a:spcPts val="0"/>
                        </a:spcBef>
                        <a:spcAft>
                          <a:spcPts val="0"/>
                        </a:spcAft>
                      </a:pPr>
                      <a:r>
                        <a:rPr lang="en-CA" sz="1000" b="1" dirty="0">
                          <a:latin typeface="Garamond" pitchFamily="18" charset="0"/>
                          <a:ea typeface="Batang"/>
                        </a:rPr>
                        <a:t>Completeness</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CA" sz="1000" b="1" kern="1200" dirty="0" smtClean="0">
                          <a:solidFill>
                            <a:schemeClr val="tx1"/>
                          </a:solidFill>
                          <a:latin typeface="Garamond" pitchFamily="18" charset="0"/>
                          <a:ea typeface="Batang"/>
                          <a:cs typeface="+mn-cs"/>
                        </a:rPr>
                        <a:t>The auditor should assess that all business facts in the corresponding official filing are completely tagged in the XBRL-Related Documents.</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CA" sz="1000" b="1" kern="1200" dirty="0" smtClean="0">
                          <a:solidFill>
                            <a:schemeClr val="tx1"/>
                          </a:solidFill>
                          <a:latin typeface="Garamond" pitchFamily="18" charset="0"/>
                          <a:ea typeface="Batang"/>
                          <a:cs typeface="+mn-cs"/>
                        </a:rPr>
                        <a:t>The auditor should assess whether the XBRL-Related Documents contain all applicable information that is required by regulators and government agencies.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r>
              <a:tr h="242900">
                <a:tc>
                  <a:txBody>
                    <a:bodyPr/>
                    <a:lstStyle/>
                    <a:p>
                      <a:pPr marL="0" marR="0">
                        <a:lnSpc>
                          <a:spcPct val="100000"/>
                        </a:lnSpc>
                        <a:spcBef>
                          <a:spcPts val="0"/>
                        </a:spcBef>
                        <a:spcAft>
                          <a:spcPts val="0"/>
                        </a:spcAft>
                      </a:pPr>
                      <a:r>
                        <a:rPr lang="en-CA" sz="1000" b="1" dirty="0" smtClean="0">
                          <a:latin typeface="Garamond" pitchFamily="18" charset="0"/>
                          <a:ea typeface="Batang"/>
                        </a:rPr>
                        <a:t>Occurrence</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lang="en-CA" sz="1000" b="1" kern="1200" dirty="0" smtClean="0">
                          <a:solidFill>
                            <a:schemeClr val="tx1"/>
                          </a:solidFill>
                          <a:latin typeface="Garamond" pitchFamily="18" charset="0"/>
                          <a:ea typeface="Batang"/>
                          <a:cs typeface="+mn-cs"/>
                        </a:rPr>
                        <a:t>The auditor should assess that information not in the official filing is not in the XBRL-Related Documents.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58137">
                <a:tc>
                  <a:txBody>
                    <a:bodyPr/>
                    <a:lstStyle/>
                    <a:p>
                      <a:pPr marL="0" marR="0">
                        <a:lnSpc>
                          <a:spcPct val="100000"/>
                        </a:lnSpc>
                        <a:spcBef>
                          <a:spcPts val="0"/>
                        </a:spcBef>
                        <a:spcAft>
                          <a:spcPts val="0"/>
                        </a:spcAft>
                      </a:pPr>
                      <a:r>
                        <a:rPr lang="en-CA" sz="1000" b="1" dirty="0" smtClean="0">
                          <a:latin typeface="Garamond" pitchFamily="18" charset="0"/>
                          <a:ea typeface="Batang"/>
                        </a:rPr>
                        <a:t>Consistency</a:t>
                      </a:r>
                      <a:endParaRPr lang="en-US" sz="1000" b="1" dirty="0">
                        <a:latin typeface="Garamond" pitchFamily="18" charset="0"/>
                        <a:ea typeface="Batang"/>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9"/>
                        <a:tabLst/>
                        <a:defRPr/>
                      </a:pPr>
                      <a:r>
                        <a:rPr lang="en-CA" sz="1000" b="1" kern="1200" dirty="0" smtClean="0">
                          <a:solidFill>
                            <a:schemeClr val="tx1"/>
                          </a:solidFill>
                          <a:latin typeface="Garamond" pitchFamily="18" charset="0"/>
                          <a:ea typeface="Batang"/>
                          <a:cs typeface="+mn-cs"/>
                        </a:rPr>
                        <a:t>The auditor should determine whether the XBRL-Related Documents are created based on the same official and extension taxonomies, unless otherwise indicated, across reporting periods.</a:t>
                      </a:r>
                      <a:endParaRPr lang="en-US" sz="1000" b="1" kern="1200" dirty="0" smtClean="0">
                        <a:solidFill>
                          <a:schemeClr val="tx1"/>
                        </a:solidFill>
                        <a:latin typeface="Garamond" pitchFamily="18" charset="0"/>
                        <a:ea typeface="Batang"/>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9"/>
                        <a:tabLst/>
                        <a:defRPr/>
                      </a:pPr>
                      <a:r>
                        <a:rPr lang="en-CA" sz="1000" b="1" kern="1200" dirty="0" smtClean="0">
                          <a:solidFill>
                            <a:schemeClr val="tx1"/>
                          </a:solidFill>
                          <a:latin typeface="Garamond" pitchFamily="18" charset="0"/>
                          <a:ea typeface="Batang"/>
                          <a:cs typeface="+mn-cs"/>
                        </a:rPr>
                        <a:t>The auditor should test whether the same rules are applied to create context information for the XBRL-Related Documents of different reporting periods (e.g., the same identifier and scheme are used in all contexts).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9"/>
                        <a:tabLst/>
                        <a:defRPr/>
                      </a:pPr>
                      <a:r>
                        <a:rPr lang="en-CA" sz="1000" b="1" kern="1200" dirty="0" smtClean="0">
                          <a:solidFill>
                            <a:schemeClr val="tx1"/>
                          </a:solidFill>
                          <a:latin typeface="Garamond" pitchFamily="18" charset="0"/>
                          <a:ea typeface="Batang"/>
                          <a:cs typeface="+mn-cs"/>
                        </a:rPr>
                        <a:t>The auditor should assess whether there exists reliable, efficient version control and stable access to the extension taxonomies.</a:t>
                      </a:r>
                      <a:endParaRPr lang="en-US" sz="1000" b="1" kern="1200" dirty="0">
                        <a:solidFill>
                          <a:schemeClr val="tx1"/>
                        </a:solidFill>
                        <a:latin typeface="Garamond" pitchFamily="18" charset="0"/>
                        <a:ea typeface="Batang"/>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F"/>
                    </a:solidFill>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P_STELE_TXT_Telecom_Cub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TELE_TXT_Telecom_Cu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TELE_TXT_Telecom_Cub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TELE_TXT_Telecom_Cub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TELE_TXT_Telecom_Cub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TELE_TXT_Telecom_Cub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TELE_TXT_Telecom_Cu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TELE_TXT_Telecom_Cu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TELE_TXT_Telecom_Cu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11992</TotalTime>
  <Words>2016</Words>
  <Application>Microsoft Office PowerPoint</Application>
  <PresentationFormat>Custom</PresentationFormat>
  <Paragraphs>212</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PPP_STELE_TXT_Telecom_Cube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Won Gyun No</dc:creator>
  <cp:lastModifiedBy>Efrim</cp:lastModifiedBy>
  <cp:revision>863</cp:revision>
  <dcterms:created xsi:type="dcterms:W3CDTF">2003-03-23T17:35:23Z</dcterms:created>
  <dcterms:modified xsi:type="dcterms:W3CDTF">2009-06-07T10:08:48Z</dcterms:modified>
</cp:coreProperties>
</file>