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6" r:id="rId2"/>
    <p:sldId id="312" r:id="rId3"/>
    <p:sldId id="316" r:id="rId4"/>
    <p:sldId id="33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258" r:id="rId13"/>
    <p:sldId id="260" r:id="rId14"/>
    <p:sldId id="262" r:id="rId15"/>
    <p:sldId id="336" r:id="rId16"/>
    <p:sldId id="340" r:id="rId17"/>
    <p:sldId id="314" r:id="rId18"/>
    <p:sldId id="342" r:id="rId19"/>
    <p:sldId id="313" r:id="rId20"/>
    <p:sldId id="315" r:id="rId21"/>
    <p:sldId id="341" r:id="rId22"/>
    <p:sldId id="343" r:id="rId23"/>
    <p:sldId id="269" r:id="rId24"/>
    <p:sldId id="344" r:id="rId25"/>
    <p:sldId id="273" r:id="rId26"/>
    <p:sldId id="274" r:id="rId27"/>
    <p:sldId id="277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26" r:id="rId39"/>
    <p:sldId id="33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yl Neal" initials="CA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92D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10-04T07:33:44.687" idx="1">
    <p:pos x="5490" y="1335"/>
    <p:text>Are we requiring this outline from the speakers?</p:text>
  </p:cm>
</p:cmLst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E169BF-A3B4-4917-8031-12F7FD71246E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D67DB8B-D0E4-4BBE-AD9D-77ABD8D362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DEDCAA-1FC4-4EDB-9556-8B356C370E5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98D39-34E1-4082-B9E6-974643E6605A}" type="slidenum">
              <a:rPr lang="en-US"/>
              <a:pPr/>
              <a:t>14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7DB8B-D0E4-4BBE-AD9D-77ABD8D3621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D54AF-A08A-4254-96B7-68FD3681E468}" type="slidenum">
              <a:rPr lang="en-US"/>
              <a:pPr/>
              <a:t>23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BAF58-867D-48D6-B8B2-07E8EB090396}" type="slidenum">
              <a:rPr lang="en-US"/>
              <a:pPr/>
              <a:t>25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122B7-1486-4042-9840-9B5B4381D9C7}" type="slidenum">
              <a:rPr lang="en-US"/>
              <a:pPr/>
              <a:t>26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681F0-782B-4173-825F-F028A15AB506}" type="slidenum">
              <a:rPr lang="en-US"/>
              <a:pPr/>
              <a:t>27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3DF59-D99D-4586-962E-16DDA6CEE014}" type="slidenum">
              <a:rPr lang="en-US"/>
              <a:pPr/>
              <a:t>28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0342-EDDA-4D3F-9A27-2322E8E5ED50}" type="slidenum">
              <a:rPr lang="en-US"/>
              <a:pPr/>
              <a:t>29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E1BBE-DC72-4257-82DA-5C2F89AF2FDD}" type="slidenum">
              <a:rPr lang="en-US"/>
              <a:pPr/>
              <a:t>30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B8DC8-7ED3-4E70-A93A-4761C93F762D}" type="slidenum">
              <a:rPr lang="en-US"/>
              <a:pPr/>
              <a:t>31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89198-E5BB-4E9E-9689-25C3C099CFB1}" type="slidenum">
              <a:rPr lang="en-US"/>
              <a:pPr/>
              <a:t>32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A4A4A-CE92-4097-923C-91D6D13C8E94}" type="slidenum">
              <a:rPr lang="en-US"/>
              <a:pPr/>
              <a:t>33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6E495-0B21-4337-BDCF-C9B2C908B944}" type="slidenum">
              <a:rPr lang="en-US"/>
              <a:pPr/>
              <a:t>34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77158-4039-4F2E-989B-95A52D0A0F02}" type="slidenum">
              <a:rPr lang="en-US"/>
              <a:pPr/>
              <a:t>35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D7486-388E-4A61-86F1-011165B851C0}" type="slidenum">
              <a:rPr lang="en-US"/>
              <a:pPr/>
              <a:t>36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7A9A7-8269-4E55-BDF5-0B578294D7AC}" type="slidenum">
              <a:rPr lang="en-US"/>
              <a:pPr/>
              <a:t>37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29AF8-360D-441A-9FE6-10CAD25FAE56}" type="slidenum">
              <a:rPr lang="en-US"/>
              <a:pPr/>
              <a:t>13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466B27-7E78-4B3F-A935-A34DB1647B31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7EBF5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B7A490-3684-4F7B-A676-7FDA21BE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B30583-99E7-4D22-BE8B-2E94EF73FCD4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7FC63-5E0A-45E5-95C2-A10EE38A0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22DA6-3824-46A6-894C-31C7FCF6017D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1B900-6CF4-4BAF-8A55-9B54D8FF2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95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95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266BA7-B7E9-411D-BC9E-A6A9795895A6}" type="datetime1">
              <a:rPr lang="en-US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F9AD97-102B-49D2-BCCB-EA71A1046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72F18-0F26-464F-AC95-6E8BF2B1B4A0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1365-DABA-436B-A995-EA34A29CE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869F4-2E2A-47AB-BE31-7699FFB24E7A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A4878-8D28-433F-8C22-18AB7B78E52A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2AC58-77EF-4CE8-99C5-7CF5A0B9FB7D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AEBE3-CECF-4DD9-92A9-14C87125FD24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0BAB4-B622-441E-8F00-B186365BB09E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C61F0-AA30-4FDE-A6F5-EE3A17E4F72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D53EB-BB11-4388-8441-945A7A5EBACF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33D0-27CE-452A-96D3-55BD25E7199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A357E-430F-4CB3-A1B4-949B4B8CD578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7F539-6585-4354-B5CC-9BE7C7886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EAE6D-03C4-489B-A398-8E742BDA3AAF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88AE-4696-4BFE-BEAE-CEAE1066F27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7EB43-24EE-4579-9C7A-452C66FEFFF7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733C2-2806-48E8-AEC6-EEC25EEA50C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fld id="{F1A03194-2E9A-4A7B-8E7A-CE54603CC378}" type="datetimeFigureOut">
              <a:rPr lang="en-US"/>
              <a:pPr/>
              <a:t>6/25/2009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fld id="{865C922A-35D9-452B-A121-2DF49646EF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7" r:id="rId2"/>
    <p:sldLayoutId id="2147483762" r:id="rId3"/>
    <p:sldLayoutId id="2147483763" r:id="rId4"/>
    <p:sldLayoutId id="2147483764" r:id="rId5"/>
    <p:sldLayoutId id="2147483765" r:id="rId6"/>
    <p:sldLayoutId id="2147483758" r:id="rId7"/>
    <p:sldLayoutId id="2147483766" r:id="rId8"/>
    <p:sldLayoutId id="2147483767" r:id="rId9"/>
    <p:sldLayoutId id="2147483759" r:id="rId10"/>
    <p:sldLayoutId id="2147483760" r:id="rId11"/>
    <p:sldLayoutId id="21474837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0574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/>
            </a:r>
            <a:br>
              <a:rPr lang="en-US" sz="4400" dirty="0" smtClean="0">
                <a:latin typeface="Bodoni MT Condensed" pitchFamily="18" charset="0"/>
                <a:ea typeface="Batang" pitchFamily="18" charset="-127"/>
              </a:rPr>
            </a:b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/>
            </a:r>
            <a:br>
              <a:rPr lang="en-US" sz="4400" dirty="0" smtClean="0">
                <a:latin typeface="Bodoni MT Condensed" pitchFamily="18" charset="0"/>
                <a:ea typeface="Batang" pitchFamily="18" charset="-127"/>
              </a:rPr>
            </a:b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/>
            </a:r>
            <a:br>
              <a:rPr lang="en-US" sz="4400" dirty="0" smtClean="0">
                <a:latin typeface="Bodoni MT Condensed" pitchFamily="18" charset="0"/>
                <a:ea typeface="Batang" pitchFamily="18" charset="-127"/>
              </a:rPr>
            </a:b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/>
            </a:r>
            <a:br>
              <a:rPr lang="en-US" sz="4400" dirty="0" smtClean="0">
                <a:latin typeface="Bodoni MT Condensed" pitchFamily="18" charset="0"/>
                <a:ea typeface="Batang" pitchFamily="18" charset="-127"/>
              </a:rPr>
            </a:b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/>
            </a:r>
            <a:br>
              <a:rPr lang="en-US" sz="4400" dirty="0" smtClean="0">
                <a:latin typeface="Bodoni MT Condensed" pitchFamily="18" charset="0"/>
                <a:ea typeface="Batang" pitchFamily="18" charset="-127"/>
              </a:rPr>
            </a:b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/>
            </a:r>
            <a:br>
              <a:rPr lang="en-US" sz="4400" dirty="0" smtClean="0">
                <a:latin typeface="Bodoni MT Condensed" pitchFamily="18" charset="0"/>
                <a:ea typeface="Batang" pitchFamily="18" charset="-127"/>
              </a:rPr>
            </a:b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>19</a:t>
            </a:r>
            <a:r>
              <a:rPr lang="en-US" sz="4400" baseline="30000" dirty="0" smtClean="0">
                <a:latin typeface="Bodoni MT Condensed" pitchFamily="18" charset="0"/>
                <a:ea typeface="Batang" pitchFamily="18" charset="-127"/>
              </a:rPr>
              <a:t>th</a:t>
            </a:r>
            <a:r>
              <a:rPr lang="en-US" sz="4400" dirty="0" smtClean="0">
                <a:latin typeface="Bodoni MT Condensed" pitchFamily="18" charset="0"/>
                <a:ea typeface="Batang" pitchFamily="18" charset="-127"/>
              </a:rPr>
              <a:t> XBRL International Conference</a:t>
            </a:r>
            <a:br>
              <a:rPr lang="en-US" sz="4400" dirty="0" smtClean="0">
                <a:latin typeface="Bodoni MT Condensed" pitchFamily="18" charset="0"/>
                <a:ea typeface="Batang" pitchFamily="18" charset="-127"/>
              </a:rPr>
            </a:br>
            <a:r>
              <a:rPr lang="en-US" sz="18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“Reducing regulatory burden with XBRL:  a catalyst for better reporting”</a:t>
            </a:r>
            <a:br>
              <a:rPr lang="en-US" sz="18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June 22-25, 2009</a:t>
            </a:r>
            <a:br>
              <a:rPr lang="en-US" sz="18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Paris, France</a:t>
            </a:r>
            <a:r>
              <a:rPr lang="en-US" sz="2700" dirty="0" smtClean="0">
                <a:latin typeface="Bodoni MT Condensed" pitchFamily="18" charset="0"/>
                <a:ea typeface="Batang" pitchFamily="18" charset="-127"/>
              </a:rPr>
              <a:t/>
            </a:r>
            <a:br>
              <a:rPr lang="en-US" sz="2700" dirty="0" smtClean="0">
                <a:latin typeface="Bodoni MT Condensed" pitchFamily="18" charset="0"/>
                <a:ea typeface="Batang" pitchFamily="18" charset="-127"/>
              </a:rPr>
            </a:br>
            <a:endParaRPr lang="en-US" sz="2700" dirty="0">
              <a:latin typeface="Bodoni MT Condensed" pitchFamily="18" charset="0"/>
              <a:ea typeface="Batang" pitchFamily="18" charset="-127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76650"/>
            <a:ext cx="7772400" cy="120015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dirty="0" smtClean="0">
                <a:latin typeface="Bodoni MT Condensed" pitchFamily="18" charset="0"/>
                <a:ea typeface="Batang" pitchFamily="18" charset="-127"/>
              </a:rPr>
              <a:t>Case Studies in XBRL Solutions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dirty="0" smtClean="0">
                <a:latin typeface="Bodoni MT Condensed" pitchFamily="18" charset="0"/>
                <a:ea typeface="Batang" pitchFamily="18" charset="-127"/>
              </a:rPr>
              <a:t>Formula developments for Multiple Instance processing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dirty="0" smtClean="0">
                <a:latin typeface="Bodoni MT Condensed" pitchFamily="18" charset="0"/>
                <a:ea typeface="Batang" pitchFamily="18" charset="-127"/>
              </a:rPr>
              <a:t>Herman Fischer, </a:t>
            </a:r>
            <a:r>
              <a:rPr lang="en-US" dirty="0" err="1" smtClean="0">
                <a:latin typeface="Bodoni MT Condensed" pitchFamily="18" charset="0"/>
                <a:ea typeface="Batang" pitchFamily="18" charset="-127"/>
              </a:rPr>
              <a:t>UBMatrix</a:t>
            </a:r>
            <a:r>
              <a:rPr lang="en-US" dirty="0" smtClean="0">
                <a:latin typeface="Bodoni MT Condensed" pitchFamily="18" charset="0"/>
                <a:ea typeface="Batang" pitchFamily="18" charset="-127"/>
              </a:rPr>
              <a:t> and Mark V Systems</a:t>
            </a:r>
          </a:p>
        </p:txBody>
      </p:sp>
      <p:pic>
        <p:nvPicPr>
          <p:cNvPr id="9220" name="Picture 5" descr="image00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-XBRL%20with%20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04800"/>
            <a:ext cx="2133600" cy="1100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6B7BAD-D3ED-4E8E-8F15-FCB0D1AC341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61128" name="Rectangle 8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Four processing models</a:t>
            </a:r>
          </a:p>
        </p:txBody>
      </p:sp>
      <p:graphicFrame>
        <p:nvGraphicFramePr>
          <p:cNvPr id="261143" name="Group 23"/>
          <p:cNvGraphicFramePr>
            <a:graphicFrameLocks noGrp="1"/>
          </p:cNvGraphicFramePr>
          <p:nvPr>
            <p:ph sz="quarter" idx="1"/>
          </p:nvPr>
        </p:nvGraphicFramePr>
        <p:xfrm>
          <a:off x="4648200" y="3657600"/>
          <a:ext cx="4038600" cy="21764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96900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Consistency Assertion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7956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Evaluate formula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Compare to source fact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v-equals or value 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144" name="Group 24"/>
          <p:cNvGraphicFramePr>
            <a:graphicFrameLocks noGrp="1"/>
          </p:cNvGraphicFramePr>
          <p:nvPr>
            <p:ph sz="quarter" idx="2"/>
          </p:nvPr>
        </p:nvGraphicFramePr>
        <p:xfrm>
          <a:off x="457200" y="3657600"/>
          <a:ext cx="4038600" cy="218598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984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Formula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Evaluate variables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Produce new fact item of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Value expression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Aspects rules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179" name="Group 59"/>
          <p:cNvGraphicFramePr>
            <a:graphicFrameLocks noGrp="1"/>
          </p:cNvGraphicFramePr>
          <p:nvPr>
            <p:ph sz="quarter" idx="3"/>
          </p:nvPr>
        </p:nvGraphicFramePr>
        <p:xfrm>
          <a:off x="457200" y="1295400"/>
          <a:ext cx="4038600" cy="220122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984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Existence Assertion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Count evaluations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variables &amp; preconditions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Apply a test to the count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160" name="Group 40"/>
          <p:cNvGraphicFramePr>
            <a:graphicFrameLocks noGrp="1"/>
          </p:cNvGraphicFramePr>
          <p:nvPr>
            <p:ph sz="quarter" idx="4"/>
          </p:nvPr>
        </p:nvGraphicFramePr>
        <p:xfrm>
          <a:off x="4648200" y="1295400"/>
          <a:ext cx="4038600" cy="2187576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984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Value Assertion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Evaluate variables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Apply testing expression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AC458-28F9-4A4B-8F39-5972A331EF0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5218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Examples of each model</a:t>
            </a:r>
          </a:p>
        </p:txBody>
      </p:sp>
      <p:graphicFrame>
        <p:nvGraphicFramePr>
          <p:cNvPr id="265257" name="Group 41"/>
          <p:cNvGraphicFramePr>
            <a:graphicFrameLocks noGrp="1"/>
          </p:cNvGraphicFramePr>
          <p:nvPr>
            <p:ph sz="quarter" idx="1"/>
          </p:nvPr>
        </p:nvGraphicFramePr>
        <p:xfrm>
          <a:off x="4724400" y="3757613"/>
          <a:ext cx="4038600" cy="21764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96900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Consistency Assertion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79563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Reported item matches</a:t>
                      </a:r>
                      <a:b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</a:b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computed item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Assets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Ending balance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5252" name="Group 36"/>
          <p:cNvGraphicFramePr>
            <a:graphicFrameLocks noGrp="1"/>
          </p:cNvGraphicFramePr>
          <p:nvPr>
            <p:ph sz="quarter" idx="2"/>
          </p:nvPr>
        </p:nvGraphicFramePr>
        <p:xfrm>
          <a:off x="457200" y="3757613"/>
          <a:ext cx="4038600" cy="218598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984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Formula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Assets = </a:t>
                      </a:r>
                      <a:b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</a:b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  liabilities + equity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Ending balance =</a:t>
                      </a:r>
                      <a:b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</a:b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  starting balance + flows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5262" name="Group 46"/>
          <p:cNvGraphicFramePr>
            <a:graphicFrameLocks noGrp="1"/>
          </p:cNvGraphicFramePr>
          <p:nvPr>
            <p:ph sz="quarter" idx="3"/>
          </p:nvPr>
        </p:nvGraphicFramePr>
        <p:xfrm>
          <a:off x="457200" y="1371600"/>
          <a:ext cx="4038600" cy="2212658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6673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Existence Assertion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Total assets is reported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Correct entity is reported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No fact after cut off date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5266" name="Group 50"/>
          <p:cNvGraphicFramePr>
            <a:graphicFrameLocks noGrp="1"/>
          </p:cNvGraphicFramePr>
          <p:nvPr>
            <p:ph sz="quarter" idx="4"/>
          </p:nvPr>
        </p:nvGraphicFramePr>
        <p:xfrm>
          <a:off x="4648200" y="1371600"/>
          <a:ext cx="4038600" cy="2187576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598488">
                <a:tc>
                  <a:txBody>
                    <a:bodyPr/>
                    <a:lstStyle/>
                    <a:p>
                      <a:pPr marL="10953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Value Assertion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5890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Ratio &gt; minimum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Capital adequacy ratio &gt; 8%</a:t>
                      </a:r>
                    </a:p>
                    <a:p>
                      <a:pPr marL="392113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Verdana" pitchFamily="34" charset="0"/>
                        <a:buChar char="◦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Interest cover ratio &gt; 2.5%</a:t>
                      </a:r>
                    </a:p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Char char=""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Cash balance is 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= “Recommendation”</a:t>
            </a:r>
          </a:p>
          <a:p>
            <a:r>
              <a:rPr lang="en-US" dirty="0" smtClean="0"/>
              <a:t>Four “known” implementations</a:t>
            </a:r>
          </a:p>
          <a:p>
            <a:pPr lvl="1"/>
            <a:r>
              <a:rPr lang="en-US" dirty="0" smtClean="0"/>
              <a:t>Fujitsu &amp; </a:t>
            </a:r>
            <a:r>
              <a:rPr lang="en-US" dirty="0" err="1" smtClean="0"/>
              <a:t>UBmatrix</a:t>
            </a:r>
            <a:r>
              <a:rPr lang="en-US" dirty="0" smtClean="0"/>
              <a:t> conformant, in production use</a:t>
            </a:r>
          </a:p>
          <a:p>
            <a:pPr lvl="1"/>
            <a:r>
              <a:rPr lang="en-US" dirty="0" err="1" smtClean="0"/>
              <a:t>CompSci</a:t>
            </a:r>
            <a:r>
              <a:rPr lang="en-US" dirty="0" smtClean="0"/>
              <a:t> Resources &amp; New Lido projects</a:t>
            </a:r>
          </a:p>
          <a:p>
            <a:r>
              <a:rPr lang="en-US" dirty="0" smtClean="0"/>
              <a:t>Major stake holders</a:t>
            </a:r>
          </a:p>
          <a:p>
            <a:pPr lvl="1"/>
            <a:r>
              <a:rPr lang="en-US" dirty="0" err="1" smtClean="0"/>
              <a:t>BdE</a:t>
            </a:r>
            <a:r>
              <a:rPr lang="en-US" dirty="0" smtClean="0"/>
              <a:t>, </a:t>
            </a:r>
            <a:r>
              <a:rPr lang="en-US" dirty="0" err="1" smtClean="0"/>
              <a:t>BdF</a:t>
            </a:r>
            <a:r>
              <a:rPr lang="en-US" dirty="0" smtClean="0"/>
              <a:t>, </a:t>
            </a:r>
            <a:r>
              <a:rPr lang="en-US" dirty="0" err="1" smtClean="0"/>
              <a:t>BoJ</a:t>
            </a:r>
            <a:r>
              <a:rPr lang="en-US" dirty="0" smtClean="0"/>
              <a:t>, SEC deployed</a:t>
            </a:r>
          </a:p>
          <a:p>
            <a:pPr lvl="1"/>
            <a:r>
              <a:rPr lang="en-US" dirty="0" smtClean="0"/>
              <a:t>FDIC has early-IWD formulas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Status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868B-4826-4DDF-BA66-BC3E90CABA7F}" type="slidenum">
              <a:rPr lang="en-US"/>
              <a:pPr/>
              <a:t>13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are Extendable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Capabilities per specification</a:t>
            </a:r>
            <a:endParaRPr lang="en-US" dirty="0"/>
          </a:p>
          <a:p>
            <a:pPr lvl="1"/>
            <a:r>
              <a:rPr lang="en-US" dirty="0"/>
              <a:t>Producing fact items (output instance document)</a:t>
            </a:r>
          </a:p>
          <a:p>
            <a:pPr lvl="2"/>
            <a:r>
              <a:rPr lang="en-US" dirty="0" smtClean="0"/>
              <a:t>Single input instance, single output instance</a:t>
            </a:r>
          </a:p>
          <a:p>
            <a:pPr lvl="1"/>
            <a:r>
              <a:rPr lang="en-US" dirty="0" smtClean="0"/>
              <a:t>Assertions </a:t>
            </a:r>
            <a:r>
              <a:rPr lang="en-US" dirty="0"/>
              <a:t>for</a:t>
            </a:r>
          </a:p>
          <a:p>
            <a:pPr lvl="2"/>
            <a:r>
              <a:rPr lang="en-US" dirty="0"/>
              <a:t>Consistency (produced fact vs. reported fact)</a:t>
            </a:r>
          </a:p>
          <a:p>
            <a:pPr lvl="2"/>
            <a:r>
              <a:rPr lang="en-US" dirty="0"/>
              <a:t>Existence</a:t>
            </a:r>
          </a:p>
          <a:p>
            <a:pPr lvl="2"/>
            <a:r>
              <a:rPr lang="en-US" dirty="0"/>
              <a:t>Value</a:t>
            </a:r>
          </a:p>
          <a:p>
            <a:r>
              <a:rPr lang="en-US" dirty="0" smtClean="0"/>
              <a:t>Extension areas</a:t>
            </a: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6F4B-FB97-40B0-82EC-EDF7D0D28036}" type="slidenum">
              <a:rPr lang="en-US"/>
              <a:pPr/>
              <a:t>14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29625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i="1" dirty="0" smtClean="0"/>
              <a:t>Prototyped</a:t>
            </a:r>
            <a:endParaRPr lang="en-US" sz="2500" i="1" dirty="0"/>
          </a:p>
          <a:p>
            <a:r>
              <a:rPr lang="en-US" sz="2500" dirty="0" smtClean="0"/>
              <a:t>Custom functions in </a:t>
            </a:r>
            <a:r>
              <a:rPr lang="en-US" sz="2500" dirty="0" err="1" smtClean="0"/>
              <a:t>XPath</a:t>
            </a:r>
            <a:endParaRPr lang="en-US" sz="2500" dirty="0" smtClean="0"/>
          </a:p>
          <a:p>
            <a:r>
              <a:rPr lang="en-US" sz="2500" dirty="0" smtClean="0"/>
              <a:t>Message </a:t>
            </a:r>
            <a:r>
              <a:rPr lang="en-US" sz="2500" dirty="0"/>
              <a:t>composition</a:t>
            </a:r>
          </a:p>
          <a:p>
            <a:r>
              <a:rPr lang="en-US" sz="2500" dirty="0" smtClean="0"/>
              <a:t>Multi-instance processing</a:t>
            </a:r>
          </a:p>
          <a:p>
            <a:r>
              <a:rPr lang="en-US" sz="2500" dirty="0" smtClean="0"/>
              <a:t>Formula </a:t>
            </a:r>
            <a:r>
              <a:rPr lang="en-US" sz="2500" dirty="0"/>
              <a:t>chaining</a:t>
            </a:r>
          </a:p>
          <a:p>
            <a:r>
              <a:rPr lang="en-US" sz="2500" dirty="0" err="1"/>
              <a:t>Tuple</a:t>
            </a:r>
            <a:r>
              <a:rPr lang="en-US" sz="2500" dirty="0"/>
              <a:t> generation</a:t>
            </a:r>
          </a:p>
          <a:p>
            <a:r>
              <a:rPr lang="en-US" sz="2500" dirty="0" err="1" smtClean="0"/>
              <a:t>Linkbase</a:t>
            </a:r>
            <a:r>
              <a:rPr lang="en-US" sz="2500" dirty="0" smtClean="0"/>
              <a:t> </a:t>
            </a:r>
            <a:r>
              <a:rPr lang="en-US" sz="2500" dirty="0"/>
              <a:t>&amp; footnotes </a:t>
            </a:r>
            <a:r>
              <a:rPr lang="en-US" sz="2500" dirty="0" smtClean="0"/>
              <a:t>processing</a:t>
            </a:r>
            <a:endParaRPr lang="en-US" sz="2500" dirty="0"/>
          </a:p>
          <a:p>
            <a:endParaRPr lang="en-US" sz="800" dirty="0"/>
          </a:p>
          <a:p>
            <a:pPr>
              <a:buFontTx/>
              <a:buNone/>
            </a:pPr>
            <a:r>
              <a:rPr lang="en-US" sz="2500" i="1" dirty="0" smtClean="0"/>
              <a:t>Interesting ideas</a:t>
            </a:r>
            <a:endParaRPr lang="en-US" sz="2500" i="1" dirty="0"/>
          </a:p>
          <a:p>
            <a:r>
              <a:rPr lang="en-US" sz="2500" dirty="0"/>
              <a:t>Very Large Instances processing</a:t>
            </a:r>
          </a:p>
          <a:p>
            <a:endParaRPr lang="en-US" sz="2500" dirty="0"/>
          </a:p>
          <a:p>
            <a:pPr>
              <a:buFontTx/>
              <a:buNone/>
            </a:pPr>
            <a:endParaRPr lang="en-US" sz="2500" dirty="0"/>
          </a:p>
          <a:p>
            <a:endParaRPr lang="en-US" sz="2500" dirty="0"/>
          </a:p>
        </p:txBody>
      </p:sp>
      <p:sp>
        <p:nvSpPr>
          <p:cNvPr id="5" name="Oval 4"/>
          <p:cNvSpPr/>
          <p:nvPr/>
        </p:nvSpPr>
        <p:spPr>
          <a:xfrm>
            <a:off x="457200" y="2590800"/>
            <a:ext cx="5105400" cy="609600"/>
          </a:xfrm>
          <a:prstGeom prst="ellipse">
            <a:avLst/>
          </a:prstGeom>
          <a:noFill/>
          <a:ln>
            <a:solidFill>
              <a:srgbClr val="C92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companies reporting</a:t>
            </a:r>
          </a:p>
          <a:p>
            <a:pPr lvl="1"/>
            <a:r>
              <a:rPr lang="en-US" dirty="0" smtClean="0"/>
              <a:t>Different company extension taxonomies</a:t>
            </a:r>
          </a:p>
          <a:p>
            <a:r>
              <a:rPr lang="en-US" dirty="0" smtClean="0"/>
              <a:t>Multiple periods reporting</a:t>
            </a:r>
          </a:p>
          <a:p>
            <a:pPr lvl="1"/>
            <a:r>
              <a:rPr lang="en-US" dirty="0" smtClean="0"/>
              <a:t>Different taxonomy year, </a:t>
            </a:r>
            <a:r>
              <a:rPr lang="en-US" dirty="0" err="1" smtClean="0"/>
              <a:t>linkbases</a:t>
            </a:r>
            <a:r>
              <a:rPr lang="en-US" dirty="0" smtClean="0"/>
              <a:t> changed</a:t>
            </a:r>
          </a:p>
          <a:p>
            <a:r>
              <a:rPr lang="en-US" dirty="0" smtClean="0"/>
              <a:t>Multiple types of reports</a:t>
            </a:r>
          </a:p>
          <a:p>
            <a:pPr lvl="1"/>
            <a:r>
              <a:rPr lang="en-US" dirty="0" smtClean="0"/>
              <a:t>Different taxonomies for each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need multi-instance?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need multi-instance /multi-taxonomy Formulae?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919662"/>
          </a:xfrm>
        </p:spPr>
        <p:txBody>
          <a:bodyPr/>
          <a:lstStyle/>
          <a:p>
            <a:r>
              <a:rPr lang="en-US" dirty="0" smtClean="0"/>
              <a:t>Cross Industries Reporting Analysis</a:t>
            </a:r>
          </a:p>
          <a:p>
            <a:pPr lvl="1"/>
            <a:r>
              <a:rPr lang="en-US" dirty="0" smtClean="0"/>
              <a:t>Different company extension taxonomies</a:t>
            </a:r>
          </a:p>
          <a:p>
            <a:r>
              <a:rPr lang="en-US" dirty="0" smtClean="0"/>
              <a:t>Cross Border Reporting Analysis</a:t>
            </a:r>
          </a:p>
          <a:p>
            <a:pPr lvl="1"/>
            <a:r>
              <a:rPr lang="en-US" dirty="0" smtClean="0"/>
              <a:t>Different country taxonomies:</a:t>
            </a:r>
          </a:p>
          <a:p>
            <a:pPr lvl="1">
              <a:buNone/>
            </a:pPr>
            <a:r>
              <a:rPr lang="en-US" dirty="0" smtClean="0"/>
              <a:t>  </a:t>
            </a:r>
            <a:r>
              <a:rPr lang="en-US" sz="1600" dirty="0" smtClean="0"/>
              <a:t>- Public Company F.S.: EDINET (Japan) and US </a:t>
            </a:r>
            <a:r>
              <a:rPr lang="en-US" sz="1600" dirty="0" err="1" smtClean="0"/>
              <a:t>Gaap</a:t>
            </a:r>
            <a:r>
              <a:rPr lang="en-US" sz="1600" dirty="0" smtClean="0"/>
              <a:t> (USA)</a:t>
            </a:r>
          </a:p>
          <a:p>
            <a:pPr lvl="1">
              <a:buNone/>
            </a:pPr>
            <a:r>
              <a:rPr lang="en-US" sz="1600" dirty="0" smtClean="0"/>
              <a:t>   - Private Company F.S.: </a:t>
            </a:r>
            <a:r>
              <a:rPr lang="en-US" sz="1600" dirty="0" err="1" smtClean="0"/>
              <a:t>Infogreffe</a:t>
            </a:r>
            <a:r>
              <a:rPr lang="en-US" sz="1600" dirty="0" smtClean="0"/>
              <a:t> (Fr), NBB (Belgium), </a:t>
            </a:r>
            <a:r>
              <a:rPr lang="en-US" sz="1600" dirty="0" err="1" smtClean="0"/>
              <a:t>Infocamere</a:t>
            </a:r>
            <a:r>
              <a:rPr lang="en-US" sz="1600" dirty="0" smtClean="0"/>
              <a:t> (It)…</a:t>
            </a:r>
            <a:endParaRPr lang="en-US" dirty="0" smtClean="0"/>
          </a:p>
          <a:p>
            <a:r>
              <a:rPr lang="en-US" dirty="0" smtClean="0"/>
              <a:t>Cross Financial &amp; Prudential Reporting Analysis</a:t>
            </a:r>
          </a:p>
          <a:p>
            <a:pPr lvl="1"/>
            <a:r>
              <a:rPr lang="en-US" dirty="0" smtClean="0"/>
              <a:t>Different taxonomies e.g. FINREP &amp; COREP</a:t>
            </a:r>
          </a:p>
          <a:p>
            <a:r>
              <a:rPr lang="en-US" dirty="0" smtClean="0"/>
              <a:t>Cross Multi-Data Sources Analysis</a:t>
            </a:r>
          </a:p>
          <a:p>
            <a:pPr lvl="1"/>
            <a:r>
              <a:rPr lang="en-US" dirty="0" smtClean="0"/>
              <a:t>Different taxonomies for each Data Sources:</a:t>
            </a:r>
          </a:p>
          <a:p>
            <a:pPr marL="849313" lvl="1" indent="-457200">
              <a:buNone/>
            </a:pPr>
            <a:r>
              <a:rPr lang="en-US" dirty="0" smtClean="0"/>
              <a:t>	</a:t>
            </a:r>
            <a:r>
              <a:rPr lang="en-US" sz="1600" dirty="0" smtClean="0"/>
              <a:t>	-</a:t>
            </a:r>
            <a:r>
              <a:rPr lang="en-US" dirty="0" smtClean="0"/>
              <a:t> </a:t>
            </a:r>
            <a:r>
              <a:rPr lang="en-US" sz="1600" dirty="0" smtClean="0"/>
              <a:t>Statistics Bureau &amp; Corporate Registry</a:t>
            </a:r>
          </a:p>
          <a:p>
            <a:pPr marL="849313" lvl="1" indent="-457200">
              <a:buNone/>
            </a:pPr>
            <a:r>
              <a:rPr lang="en-US" sz="1600" dirty="0" smtClean="0"/>
              <a:t>		- Stock Exchange &amp; Statistics Bureau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multiple quarters or years</a:t>
            </a:r>
          </a:p>
          <a:p>
            <a:r>
              <a:rPr lang="en-US" dirty="0" smtClean="0"/>
              <a:t>Different taxonomies per year</a:t>
            </a:r>
          </a:p>
          <a:p>
            <a:pPr lvl="1"/>
            <a:r>
              <a:rPr lang="en-US" dirty="0" smtClean="0"/>
              <a:t>Namespaces change</a:t>
            </a:r>
          </a:p>
          <a:p>
            <a:pPr lvl="1"/>
            <a:r>
              <a:rPr lang="en-US" dirty="0" err="1" smtClean="0"/>
              <a:t>Linkbases</a:t>
            </a:r>
            <a:r>
              <a:rPr lang="en-US" dirty="0" smtClean="0"/>
              <a:t> change</a:t>
            </a:r>
          </a:p>
          <a:p>
            <a:r>
              <a:rPr lang="en-US" dirty="0" err="1" smtClean="0"/>
              <a:t>Linkbases</a:t>
            </a:r>
            <a:r>
              <a:rPr lang="en-US" dirty="0" smtClean="0"/>
              <a:t> change per year</a:t>
            </a:r>
          </a:p>
          <a:p>
            <a:pPr lvl="1"/>
            <a:r>
              <a:rPr lang="en-US" dirty="0" err="1" smtClean="0"/>
              <a:t>Subtrees</a:t>
            </a:r>
            <a:r>
              <a:rPr lang="en-US" dirty="0" smtClean="0"/>
              <a:t> in vicinity of reported concepts</a:t>
            </a:r>
          </a:p>
          <a:p>
            <a:r>
              <a:rPr lang="en-US" dirty="0" smtClean="0"/>
              <a:t>May not be </a:t>
            </a:r>
            <a:r>
              <a:rPr lang="en-US" dirty="0" err="1" smtClean="0"/>
              <a:t>mergable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Merging instances, first idea	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FE730B-7421-4F9D-B704-5A8DEA30039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700" dirty="0" smtClean="0">
                <a:effectLst/>
              </a:rPr>
              <a:t>Merging formula input instances</a:t>
            </a:r>
            <a:endParaRPr lang="en-US" sz="1900" dirty="0" smtClean="0">
              <a:effectLst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457200" y="4267200"/>
            <a:ext cx="1295400" cy="6858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Prior 2 Yr</a:t>
            </a:r>
            <a:endParaRPr lang="en-US" dirty="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5181600" y="2057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Formula </a:t>
            </a:r>
            <a:r>
              <a:rPr lang="en-US" dirty="0" smtClean="0"/>
              <a:t>LB</a:t>
            </a:r>
            <a:endParaRPr lang="en-US" dirty="0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5029200" y="3276600"/>
            <a:ext cx="1600200" cy="11430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</a:t>
            </a:r>
            <a:br>
              <a:rPr lang="en-US"/>
            </a:br>
            <a:r>
              <a:rPr lang="en-US"/>
              <a:t>Processor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7239000" y="4114800"/>
            <a:ext cx="1295400" cy="12192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Output inst.</a:t>
            </a:r>
            <a:r>
              <a:rPr lang="en-US"/>
              <a:t/>
            </a:r>
            <a:br>
              <a:rPr lang="en-US"/>
            </a:br>
            <a:r>
              <a:rPr lang="en-US"/>
              <a:t>computed</a:t>
            </a:r>
            <a:br>
              <a:rPr lang="en-US"/>
            </a:br>
            <a:r>
              <a:rPr lang="en-US"/>
              <a:t>fact items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048000" y="38100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867400" y="28956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6477000" y="3505200"/>
            <a:ext cx="7620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828800" y="4866382"/>
            <a:ext cx="28956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Facts merged</a:t>
            </a:r>
          </a:p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    </a:t>
            </a:r>
            <a:r>
              <a:rPr lang="en-US" sz="1600" b="1" dirty="0" err="1" smtClean="0">
                <a:solidFill>
                  <a:srgbClr val="C92DC2"/>
                </a:solidFill>
              </a:rPr>
              <a:t>conceptRefs</a:t>
            </a:r>
            <a:r>
              <a:rPr lang="en-US" sz="1600" b="1" dirty="0" smtClean="0">
                <a:solidFill>
                  <a:srgbClr val="C92DC2"/>
                </a:solidFill>
              </a:rPr>
              <a:t> ‘hacked’</a:t>
            </a:r>
          </a:p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Extend DTS to union of </a:t>
            </a:r>
          </a:p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    input </a:t>
            </a:r>
            <a:r>
              <a:rPr lang="en-US" sz="1600" b="1" dirty="0" err="1" smtClean="0">
                <a:solidFill>
                  <a:srgbClr val="C92DC2"/>
                </a:solidFill>
              </a:rPr>
              <a:t>DTSes</a:t>
            </a:r>
            <a:endParaRPr lang="en-US" sz="1600" b="1" dirty="0" smtClean="0">
              <a:solidFill>
                <a:srgbClr val="C92DC2"/>
              </a:solidFill>
            </a:endParaRPr>
          </a:p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    namespaces ‘hacked’</a:t>
            </a:r>
            <a:endParaRPr lang="en-US" sz="1600" b="1" dirty="0">
              <a:solidFill>
                <a:srgbClr val="C92DC2"/>
              </a:solidFill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7239000" y="2667000"/>
            <a:ext cx="1295400" cy="1295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Assertions</a:t>
            </a:r>
            <a:r>
              <a:rPr lang="en-US" sz="1200"/>
              <a:t/>
            </a:r>
            <a:br>
              <a:rPr lang="en-US" sz="1200"/>
            </a:br>
            <a:r>
              <a:rPr lang="en-US" sz="1200"/>
              <a:t> </a:t>
            </a:r>
            <a:r>
              <a:rPr lang="en-US" sz="1600" b="1"/>
              <a:t>existence</a:t>
            </a:r>
          </a:p>
          <a:p>
            <a:pPr algn="ctr" eaLnBrk="0" hangingPunct="0"/>
            <a:r>
              <a:rPr lang="en-US" sz="1600" b="1"/>
              <a:t>value</a:t>
            </a:r>
            <a:r>
              <a:rPr lang="en-US" sz="1200" b="1"/>
              <a:t> </a:t>
            </a:r>
          </a:p>
          <a:p>
            <a:pPr algn="ctr" eaLnBrk="0" hangingPunct="0"/>
            <a:r>
              <a:rPr lang="en-US" sz="1600" b="1"/>
              <a:t>consistency</a:t>
            </a:r>
          </a:p>
          <a:p>
            <a:pPr algn="ctr" eaLnBrk="0" hangingPunct="0"/>
            <a:endParaRPr lang="en-US" sz="1600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477000" y="3886200"/>
            <a:ext cx="76200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352800" y="2819400"/>
            <a:ext cx="1295400" cy="17526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Merged </a:t>
            </a:r>
            <a:r>
              <a:rPr lang="en-US" u="sng" dirty="0"/>
              <a:t>inst.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DTS</a:t>
            </a:r>
          </a:p>
          <a:p>
            <a:pPr algn="ctr" eaLnBrk="0" hangingPunct="0"/>
            <a:r>
              <a:rPr lang="en-US" dirty="0"/>
              <a:t>contexts</a:t>
            </a:r>
            <a:br>
              <a:rPr lang="en-US" dirty="0"/>
            </a:br>
            <a:r>
              <a:rPr lang="en-US" dirty="0"/>
              <a:t>units</a:t>
            </a:r>
            <a:br>
              <a:rPr lang="en-US" dirty="0"/>
            </a:br>
            <a:r>
              <a:rPr lang="en-US" dirty="0"/>
              <a:t>fact items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648200" y="3962400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133600" y="3429000"/>
            <a:ext cx="914400" cy="7620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457200" y="3352800"/>
            <a:ext cx="1295400" cy="6858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Prior 1 Yr</a:t>
            </a:r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57200" y="2438400"/>
            <a:ext cx="1295400" cy="6858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Current Yr</a:t>
            </a:r>
            <a:endParaRPr lang="en-US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752600" y="2819400"/>
            <a:ext cx="38100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752600" y="3733800"/>
            <a:ext cx="3810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1752600" y="4038600"/>
            <a:ext cx="381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2514600" y="4343400"/>
            <a:ext cx="0" cy="533400"/>
          </a:xfrm>
          <a:prstGeom prst="line">
            <a:avLst/>
          </a:prstGeom>
          <a:noFill/>
          <a:ln w="12700" cap="sq">
            <a:solidFill>
              <a:srgbClr val="C92DC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to merge instances</a:t>
            </a:r>
          </a:p>
          <a:p>
            <a:pPr lvl="1"/>
            <a:r>
              <a:rPr lang="en-US" dirty="0" smtClean="0"/>
              <a:t>Taxonomies differ?</a:t>
            </a:r>
          </a:p>
          <a:p>
            <a:pPr lvl="2"/>
            <a:r>
              <a:rPr lang="en-US" dirty="0" smtClean="0"/>
              <a:t>Concepts change with changes in law, practice</a:t>
            </a:r>
          </a:p>
          <a:p>
            <a:pPr lvl="2"/>
            <a:r>
              <a:rPr lang="en-US" dirty="0" smtClean="0"/>
              <a:t>Dimensions change</a:t>
            </a:r>
          </a:p>
          <a:p>
            <a:pPr lvl="2"/>
            <a:r>
              <a:rPr lang="en-US" dirty="0" smtClean="0"/>
              <a:t>Tree relationship in presentation, definition change</a:t>
            </a:r>
          </a:p>
          <a:p>
            <a:pPr lvl="2"/>
            <a:r>
              <a:rPr lang="en-US" dirty="0" smtClean="0"/>
              <a:t>Namespaces change</a:t>
            </a:r>
          </a:p>
          <a:p>
            <a:pPr lvl="1"/>
            <a:r>
              <a:rPr lang="en-US" dirty="0" err="1" smtClean="0"/>
              <a:t>ContextRef’s</a:t>
            </a:r>
            <a:r>
              <a:rPr lang="en-US" dirty="0" smtClean="0"/>
              <a:t> will be changed in merging</a:t>
            </a:r>
          </a:p>
          <a:p>
            <a:pPr lvl="2"/>
            <a:r>
              <a:rPr lang="en-US" dirty="0" smtClean="0"/>
              <a:t>E.g., current-yr-consol, prior-yr-consol</a:t>
            </a:r>
          </a:p>
          <a:p>
            <a:pPr lvl="2"/>
            <a:r>
              <a:rPr lang="en-US" dirty="0" smtClean="0"/>
              <a:t>May be constraints on altering </a:t>
            </a:r>
            <a:r>
              <a:rPr lang="en-US" dirty="0" err="1" smtClean="0"/>
              <a:t>contextRef’s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multiple instances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r>
              <a:rPr lang="en-US" dirty="0" smtClean="0"/>
              <a:t>Use of formulas for validation</a:t>
            </a:r>
          </a:p>
          <a:p>
            <a:r>
              <a:rPr lang="en-US" dirty="0" smtClean="0"/>
              <a:t>Multi-instance</a:t>
            </a:r>
          </a:p>
          <a:p>
            <a:pPr lvl="1"/>
            <a:r>
              <a:rPr lang="en-US" dirty="0" smtClean="0"/>
              <a:t>Use for multiple instances</a:t>
            </a:r>
          </a:p>
          <a:p>
            <a:pPr lvl="1"/>
            <a:r>
              <a:rPr lang="en-US" dirty="0" smtClean="0"/>
              <a:t>Use for chaining</a:t>
            </a:r>
          </a:p>
          <a:p>
            <a:pPr lvl="1"/>
            <a:r>
              <a:rPr lang="en-US" dirty="0" smtClean="0"/>
              <a:t>Use for modularity</a:t>
            </a:r>
          </a:p>
          <a:p>
            <a:r>
              <a:rPr lang="en-US" dirty="0" smtClean="0"/>
              <a:t>Other validation topics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instance loaded with its taxonomy</a:t>
            </a:r>
          </a:p>
          <a:p>
            <a:r>
              <a:rPr lang="en-US" dirty="0" smtClean="0"/>
              <a:t>Formula terms refer to nodes, which know their enclosing document</a:t>
            </a:r>
          </a:p>
          <a:p>
            <a:r>
              <a:rPr lang="en-US" dirty="0" smtClean="0"/>
              <a:t>Schemas and </a:t>
            </a:r>
            <a:r>
              <a:rPr lang="en-US" dirty="0" err="1" smtClean="0"/>
              <a:t>linkbases</a:t>
            </a:r>
            <a:r>
              <a:rPr lang="en-US" dirty="0" smtClean="0"/>
              <a:t> kept separate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Multi-instance formulas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FE730B-7421-4F9D-B704-5A8DEA30039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700" dirty="0" smtClean="0">
                <a:effectLst/>
              </a:rPr>
              <a:t>Multi-instance formula inputs</a:t>
            </a:r>
            <a:endParaRPr lang="en-US" sz="1900" dirty="0" smtClean="0">
              <a:effectLst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429000" y="2057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Formula </a:t>
            </a:r>
            <a:r>
              <a:rPr lang="en-US" dirty="0" smtClean="0"/>
              <a:t>LB</a:t>
            </a:r>
            <a:endParaRPr lang="en-US" dirty="0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276600" y="3276600"/>
            <a:ext cx="1600200" cy="11430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</a:t>
            </a:r>
            <a:br>
              <a:rPr lang="en-US"/>
            </a:br>
            <a:r>
              <a:rPr lang="en-US"/>
              <a:t>Processor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791200" y="4114800"/>
            <a:ext cx="1295400" cy="12192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Output inst.</a:t>
            </a:r>
            <a:r>
              <a:rPr lang="en-US"/>
              <a:t/>
            </a:r>
            <a:br>
              <a:rPr lang="en-US"/>
            </a:br>
            <a:r>
              <a:rPr lang="en-US"/>
              <a:t>computed</a:t>
            </a:r>
            <a:br>
              <a:rPr lang="en-US"/>
            </a:br>
            <a:r>
              <a:rPr lang="en-US"/>
              <a:t>fact items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114800" y="28956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4724400" y="3505200"/>
            <a:ext cx="10668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5791200" y="2667000"/>
            <a:ext cx="1295400" cy="1295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Assertions</a:t>
            </a:r>
            <a:r>
              <a:rPr lang="en-US" sz="1200"/>
              <a:t/>
            </a:r>
            <a:br>
              <a:rPr lang="en-US" sz="1200"/>
            </a:br>
            <a:r>
              <a:rPr lang="en-US" sz="1200"/>
              <a:t> </a:t>
            </a:r>
            <a:r>
              <a:rPr lang="en-US" sz="1600" b="1"/>
              <a:t>existence</a:t>
            </a:r>
          </a:p>
          <a:p>
            <a:pPr algn="ctr" eaLnBrk="0" hangingPunct="0"/>
            <a:r>
              <a:rPr lang="en-US" sz="1600" b="1"/>
              <a:t>value</a:t>
            </a:r>
            <a:r>
              <a:rPr lang="en-US" sz="1200" b="1"/>
              <a:t> </a:t>
            </a:r>
          </a:p>
          <a:p>
            <a:pPr algn="ctr" eaLnBrk="0" hangingPunct="0"/>
            <a:r>
              <a:rPr lang="en-US" sz="1600" b="1"/>
              <a:t>consistency</a:t>
            </a:r>
          </a:p>
          <a:p>
            <a:pPr algn="ctr" eaLnBrk="0" hangingPunct="0"/>
            <a:endParaRPr lang="en-US" sz="1600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724400" y="3886200"/>
            <a:ext cx="106680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90600" y="4267200"/>
            <a:ext cx="1295400" cy="6858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Prior 2 Yr</a:t>
            </a:r>
          </a:p>
          <a:p>
            <a:pPr algn="ctr" eaLnBrk="0" hangingPunct="0"/>
            <a:r>
              <a:rPr lang="en-US" dirty="0" smtClean="0"/>
              <a:t>prior 2 DTS</a:t>
            </a:r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00400" y="5054025"/>
            <a:ext cx="2057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each fact variable</a:t>
            </a:r>
          </a:p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knows source DTS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990600" y="3048000"/>
            <a:ext cx="1295400" cy="6858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Prior 1 Yr</a:t>
            </a:r>
          </a:p>
          <a:p>
            <a:pPr algn="ctr" eaLnBrk="0" hangingPunct="0"/>
            <a:r>
              <a:rPr lang="en-US" dirty="0" smtClean="0"/>
              <a:t>prior DTS</a:t>
            </a:r>
            <a:endParaRPr lang="en-US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90600" y="1905000"/>
            <a:ext cx="1295400" cy="7620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Current Yr</a:t>
            </a:r>
            <a:endParaRPr lang="en-US" dirty="0"/>
          </a:p>
          <a:p>
            <a:pPr algn="ctr" eaLnBrk="0" hangingPunct="0"/>
            <a:r>
              <a:rPr lang="en-US" dirty="0" smtClean="0"/>
              <a:t>current DTS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286000" y="2362200"/>
            <a:ext cx="99060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286000" y="3505200"/>
            <a:ext cx="990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2286000" y="4114800"/>
            <a:ext cx="990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3962400" y="4419600"/>
            <a:ext cx="0" cy="533400"/>
          </a:xfrm>
          <a:prstGeom prst="line">
            <a:avLst/>
          </a:prstGeom>
          <a:noFill/>
          <a:ln w="12700" cap="sq">
            <a:solidFill>
              <a:srgbClr val="C92DC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38200" y="5206425"/>
            <a:ext cx="19050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instances loaded</a:t>
            </a:r>
          </a:p>
          <a:p>
            <a:pPr eaLnBrk="0" hangingPunct="0"/>
            <a:r>
              <a:rPr lang="en-US" sz="1600" b="1" dirty="0" smtClean="0">
                <a:solidFill>
                  <a:srgbClr val="C92DC2"/>
                </a:solidFill>
              </a:rPr>
              <a:t>with their </a:t>
            </a:r>
            <a:r>
              <a:rPr lang="en-US" sz="1600" b="1" dirty="0" err="1" smtClean="0">
                <a:solidFill>
                  <a:srgbClr val="C92DC2"/>
                </a:solidFill>
              </a:rPr>
              <a:t>DTSes</a:t>
            </a:r>
            <a:endParaRPr lang="en-US" sz="1600" b="1" dirty="0" smtClean="0">
              <a:solidFill>
                <a:srgbClr val="C92D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entity instances</a:t>
            </a:r>
          </a:p>
          <a:p>
            <a:pPr lvl="1"/>
            <a:r>
              <a:rPr lang="en-US" dirty="0" smtClean="0"/>
              <a:t>Same period but different entities</a:t>
            </a:r>
          </a:p>
          <a:p>
            <a:pPr lvl="1"/>
            <a:r>
              <a:rPr lang="en-US" dirty="0" smtClean="0"/>
              <a:t>Different company extension taxonomies</a:t>
            </a:r>
          </a:p>
          <a:p>
            <a:r>
              <a:rPr lang="en-US" dirty="0" smtClean="0"/>
              <a:t>Multiple period instances</a:t>
            </a:r>
          </a:p>
          <a:p>
            <a:pPr lvl="1"/>
            <a:r>
              <a:rPr lang="en-US" dirty="0" smtClean="0"/>
              <a:t>Taxonomies change</a:t>
            </a:r>
          </a:p>
          <a:p>
            <a:pPr lvl="1"/>
            <a:r>
              <a:rPr lang="en-US" dirty="0" smtClean="0"/>
              <a:t>Namespaces change</a:t>
            </a:r>
          </a:p>
          <a:p>
            <a:pPr lvl="1"/>
            <a:r>
              <a:rPr lang="en-US" dirty="0" err="1" smtClean="0"/>
              <a:t>Linkbases</a:t>
            </a:r>
            <a:r>
              <a:rPr lang="en-US" dirty="0" smtClean="0"/>
              <a:t> and dimension aggregations change</a:t>
            </a:r>
          </a:p>
          <a:p>
            <a:r>
              <a:rPr lang="en-US" dirty="0" smtClean="0"/>
              <a:t>Multiple types of reports</a:t>
            </a:r>
          </a:p>
          <a:p>
            <a:pPr lvl="1"/>
            <a:r>
              <a:rPr lang="en-US" dirty="0" smtClean="0"/>
              <a:t>Different taxonomies for each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instances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5EC3-2900-4A99-A6BE-621AB9FD9757}" type="slidenum">
              <a:rPr lang="en-US"/>
              <a:pPr/>
              <a:t>23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Muti</a:t>
            </a:r>
            <a:r>
              <a:rPr lang="en-US" dirty="0"/>
              <a:t>-instance </a:t>
            </a:r>
            <a:r>
              <a:rPr lang="en-US" dirty="0" smtClean="0"/>
              <a:t>solves chaining</a:t>
            </a:r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en-US" dirty="0" smtClean="0"/>
              <a:t>A simple approach to chaining</a:t>
            </a:r>
          </a:p>
          <a:p>
            <a:r>
              <a:rPr lang="en-US" dirty="0" smtClean="0"/>
              <a:t>Common </a:t>
            </a:r>
            <a:r>
              <a:rPr lang="en-US" dirty="0"/>
              <a:t>solution to multi-instance and chaining</a:t>
            </a:r>
          </a:p>
          <a:p>
            <a:r>
              <a:rPr lang="en-US" dirty="0" smtClean="0"/>
              <a:t>Multi-instances can be ‘scratch-pads’ during computation</a:t>
            </a:r>
          </a:p>
          <a:p>
            <a:r>
              <a:rPr lang="en-US" dirty="0" smtClean="0"/>
              <a:t>Applies to very large instance solution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C56B79-2E41-416B-A5F1-F507EF829AC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Multi-instances for chaining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447800" y="5105400"/>
            <a:ext cx="1295400" cy="533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/>
              <a:t>Input inst.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752600" y="1524000"/>
            <a:ext cx="54102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429000" y="4800600"/>
            <a:ext cx="1600200" cy="11430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</a:t>
            </a:r>
            <a:br>
              <a:rPr lang="en-US"/>
            </a:br>
            <a:r>
              <a:rPr lang="en-US"/>
              <a:t>Processor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7086600" y="5638800"/>
            <a:ext cx="1295400" cy="6858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/>
              <a:t>Output inst.</a:t>
            </a:r>
            <a:r>
              <a:rPr lang="en-US" dirty="0"/>
              <a:t/>
            </a:r>
            <a:br>
              <a:rPr lang="en-US" dirty="0"/>
            </a:br>
            <a:endParaRPr lang="en-US" u="sng" dirty="0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267200" y="3886200"/>
            <a:ext cx="1588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876800" y="5410200"/>
            <a:ext cx="8382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0" y="1143000"/>
            <a:ext cx="13773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Formula </a:t>
            </a:r>
            <a:r>
              <a:rPr lang="en-US" dirty="0" smtClean="0"/>
              <a:t>LB</a:t>
            </a:r>
            <a:endParaRPr lang="en-US" dirty="0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914400" y="2057400"/>
            <a:ext cx="1600200" cy="609600"/>
          </a:xfrm>
          <a:prstGeom prst="flowChartInputOutpu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914400" y="1905000"/>
            <a:ext cx="1600200" cy="609600"/>
          </a:xfrm>
          <a:prstGeom prst="flowChartInputOutpu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914400" y="1752600"/>
            <a:ext cx="1600200" cy="609600"/>
          </a:xfrm>
          <a:prstGeom prst="flowChartInputOutpu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/>
              <a:t>Parameter</a:t>
            </a:r>
            <a:br>
              <a:rPr lang="en-US" i="1"/>
            </a:br>
            <a:r>
              <a:rPr lang="en-US" i="1"/>
              <a:t>(</a:t>
            </a:r>
            <a:r>
              <a:rPr lang="en-US" sz="1400" b="1" i="1"/>
              <a:t>select expr.)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990600" y="3276600"/>
            <a:ext cx="1219200" cy="457200"/>
          </a:xfrm>
          <a:prstGeom prst="flowChartAlternateProcess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1066800" y="3124200"/>
            <a:ext cx="1219200" cy="457200"/>
          </a:xfrm>
          <a:prstGeom prst="flowChartAlternateProcess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1143000" y="2819400"/>
            <a:ext cx="1219200" cy="609600"/>
          </a:xfrm>
          <a:prstGeom prst="flowChartAlternateProcess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custom</a:t>
            </a:r>
            <a:br>
              <a:rPr lang="en-US"/>
            </a:br>
            <a:r>
              <a:rPr lang="en-US"/>
              <a:t>function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810000" y="1792287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657600" y="2590800"/>
            <a:ext cx="13716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3733800" y="2514600"/>
            <a:ext cx="13716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3810000" y="2438400"/>
            <a:ext cx="13716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variable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5410200" y="2590800"/>
            <a:ext cx="12192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5486400" y="2514600"/>
            <a:ext cx="12192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5562600" y="2438400"/>
            <a:ext cx="12192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filter</a:t>
            </a:r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3886200" y="1716087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3962400" y="1639887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</a:t>
            </a: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V="1">
            <a:off x="2590800" y="2020887"/>
            <a:ext cx="6858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V="1">
            <a:off x="2819400" y="2020887"/>
            <a:ext cx="6858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V="1">
            <a:off x="3048000" y="2020887"/>
            <a:ext cx="6858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3032125" y="1600200"/>
            <a:ext cx="5016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arc</a:t>
            </a:r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3886200" y="6400800"/>
            <a:ext cx="1695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/>
              <a:t>*Formula LB is </a:t>
            </a:r>
            <a:r>
              <a:rPr lang="en-US" sz="1000" dirty="0" smtClean="0"/>
              <a:t>pat </a:t>
            </a:r>
            <a:r>
              <a:rPr lang="en-US" sz="1000" dirty="0"/>
              <a:t>of DTS</a:t>
            </a:r>
          </a:p>
        </p:txBody>
      </p:sp>
      <p:sp>
        <p:nvSpPr>
          <p:cNvPr id="48171" name="AutoShape 43"/>
          <p:cNvSpPr>
            <a:spLocks noChangeArrowheads="1"/>
          </p:cNvSpPr>
          <p:nvPr/>
        </p:nvSpPr>
        <p:spPr bwMode="auto">
          <a:xfrm>
            <a:off x="5715000" y="5181600"/>
            <a:ext cx="1295400" cy="6096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/>
              <a:t>Assertions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5410200" y="1792287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5486400" y="1716087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5562600" y="1639887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assertion</a:t>
            </a: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1371600" y="5181600"/>
            <a:ext cx="1295400" cy="533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/>
              <a:t>Input inst.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1295400" y="5257800"/>
            <a:ext cx="1295400" cy="533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/>
              <a:t>Input inst.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4800600" y="4114800"/>
            <a:ext cx="1295400" cy="533400"/>
          </a:xfrm>
          <a:prstGeom prst="flowChartPunchedCard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Temp. </a:t>
            </a:r>
            <a:r>
              <a:rPr lang="en-US" u="sng" dirty="0"/>
              <a:t>inst.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4876800" y="4038600"/>
            <a:ext cx="1295400" cy="533400"/>
          </a:xfrm>
          <a:prstGeom prst="flowChartPunchedCard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Temp. </a:t>
            </a:r>
            <a:r>
              <a:rPr lang="en-US" u="sng" dirty="0"/>
              <a:t>inst.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4953000" y="3962400"/>
            <a:ext cx="1295400" cy="533400"/>
          </a:xfrm>
          <a:prstGeom prst="flowChartPunchedCard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 dirty="0" smtClean="0"/>
              <a:t>Temp. </a:t>
            </a:r>
            <a:r>
              <a:rPr lang="en-US" u="sng" dirty="0"/>
              <a:t>inst.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>
            <a:off x="4648200" y="2057400"/>
            <a:ext cx="381000" cy="1981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 flipV="1">
            <a:off x="5029200" y="2743200"/>
            <a:ext cx="838200" cy="121919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V="1">
            <a:off x="2743200" y="2743199"/>
            <a:ext cx="1371600" cy="236219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4953000" y="2057400"/>
            <a:ext cx="2819400" cy="3581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 flipV="1">
            <a:off x="2590800" y="2743199"/>
            <a:ext cx="1447800" cy="243839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37"/>
          <p:cNvSpPr>
            <a:spLocks noChangeShapeType="1"/>
          </p:cNvSpPr>
          <p:nvPr/>
        </p:nvSpPr>
        <p:spPr bwMode="auto">
          <a:xfrm flipV="1">
            <a:off x="2438400" y="2743199"/>
            <a:ext cx="1524000" cy="251459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37"/>
          <p:cNvSpPr>
            <a:spLocks noChangeShapeType="1"/>
          </p:cNvSpPr>
          <p:nvPr/>
        </p:nvSpPr>
        <p:spPr bwMode="auto">
          <a:xfrm flipH="1" flipV="1">
            <a:off x="5105400" y="2743200"/>
            <a:ext cx="838200" cy="121919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" name="Line 37"/>
          <p:cNvSpPr>
            <a:spLocks noChangeShapeType="1"/>
          </p:cNvSpPr>
          <p:nvPr/>
        </p:nvSpPr>
        <p:spPr bwMode="auto">
          <a:xfrm flipH="1" flipV="1">
            <a:off x="5181600" y="2743200"/>
            <a:ext cx="838200" cy="121919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4572000" y="2057400"/>
            <a:ext cx="304800" cy="2057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>
            <a:off x="4495800" y="2057400"/>
            <a:ext cx="304800" cy="2133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954-3006-4778-B0A3-3EFC7266C1D5}" type="slidenum">
              <a:rPr lang="en-US"/>
              <a:pPr/>
              <a:t>25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Planned </a:t>
            </a:r>
            <a:r>
              <a:rPr lang="en-US" dirty="0"/>
              <a:t>multi-instance solution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 are represented by </a:t>
            </a:r>
            <a:r>
              <a:rPr lang="en-US" dirty="0" smtClean="0"/>
              <a:t>a resource</a:t>
            </a:r>
            <a:endParaRPr lang="en-US" dirty="0"/>
          </a:p>
          <a:p>
            <a:r>
              <a:rPr lang="en-US" dirty="0"/>
              <a:t>instance-variable arc to variable</a:t>
            </a:r>
          </a:p>
          <a:p>
            <a:pPr lvl="1"/>
            <a:r>
              <a:rPr lang="en-US" dirty="0"/>
              <a:t>If present, specifies non-default source instance</a:t>
            </a:r>
          </a:p>
          <a:p>
            <a:r>
              <a:rPr lang="en-US" dirty="0"/>
              <a:t>formula-instance arc from formula</a:t>
            </a:r>
          </a:p>
          <a:p>
            <a:pPr lvl="1"/>
            <a:r>
              <a:rPr lang="en-US" dirty="0"/>
              <a:t>If present specifies the instance to receive fact</a:t>
            </a:r>
          </a:p>
          <a:p>
            <a:r>
              <a:rPr lang="en-US" dirty="0"/>
              <a:t>Instance resources are files or temporary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2B04-93C8-4907-82C6-7B2E20B51990}" type="slidenum">
              <a:rPr lang="en-US"/>
              <a:pPr/>
              <a:t>26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resources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loaded by processor</a:t>
            </a:r>
          </a:p>
          <a:p>
            <a:pPr lvl="1"/>
            <a:r>
              <a:rPr lang="en-US"/>
              <a:t>E.g., java code in a server loads primary instance and some prior-period or other-company instances</a:t>
            </a:r>
          </a:p>
          <a:p>
            <a:pPr lvl="1"/>
            <a:r>
              <a:rPr lang="en-US"/>
              <a:t>Or user of GUI adds ‘additional’ instances, such as loading prior-period or other-company instances</a:t>
            </a:r>
          </a:p>
          <a:p>
            <a:r>
              <a:rPr lang="en-US"/>
              <a:t>Default implied source and result instances</a:t>
            </a:r>
          </a:p>
          <a:p>
            <a:r>
              <a:rPr lang="en-US"/>
              <a:t>Can be temporary in memory only</a:t>
            </a:r>
          </a:p>
          <a:p>
            <a:pPr lvl="1"/>
            <a:r>
              <a:rPr lang="en-US"/>
              <a:t>Used for chaining and modularization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B286-9B69-4A11-B27E-1C16E0DB34C6}" type="slidenum">
              <a:rPr lang="en-US"/>
              <a:pPr/>
              <a:t>27</a:t>
            </a:fld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Aspect sources, implicit filtering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Formula aspects come from its variables</a:t>
            </a:r>
          </a:p>
          <a:p>
            <a:r>
              <a:rPr lang="en-US"/>
              <a:t>Variables from different instances contribute aspects</a:t>
            </a:r>
          </a:p>
          <a:p>
            <a:pPr lvl="1"/>
            <a:r>
              <a:rPr lang="en-US"/>
              <a:t>Aspects independent of the instances they come from</a:t>
            </a:r>
          </a:p>
          <a:p>
            <a:pPr lvl="1"/>
            <a:r>
              <a:rPr lang="en-US"/>
              <a:t>Aspect “covering” is by-aspect, not by-instance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D84E-B350-4ECA-AB61-1577B8DCA7A2}" type="slidenum">
              <a:rPr lang="en-US"/>
              <a:pPr/>
              <a:t>28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43775" cy="846138"/>
          </a:xfrm>
        </p:spPr>
        <p:txBody>
          <a:bodyPr>
            <a:normAutofit fontScale="90000"/>
          </a:bodyPr>
          <a:lstStyle/>
          <a:p>
            <a:r>
              <a:rPr lang="en-US" sz="3200"/>
              <a:t>A=B+C; C=D+E use case </a:t>
            </a:r>
            <a:br>
              <a:rPr lang="en-US" sz="3200"/>
            </a:br>
            <a:r>
              <a:rPr lang="en-US" sz="3200"/>
              <a:t>(Multi-instance chaining)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Formula 1 (A=B+C)</a:t>
            </a:r>
          </a:p>
          <a:p>
            <a:pPr lvl="1"/>
            <a:r>
              <a:rPr lang="en-US"/>
              <a:t>Result is A, factVariables B &amp; C</a:t>
            </a:r>
          </a:p>
          <a:p>
            <a:pPr lvl="1"/>
            <a:r>
              <a:rPr lang="en-US"/>
              <a:t>factVariable B is from source instance (default)</a:t>
            </a:r>
          </a:p>
          <a:p>
            <a:pPr lvl="1"/>
            <a:r>
              <a:rPr lang="en-US"/>
              <a:t>factVariable C is from result instance (has an arc)</a:t>
            </a:r>
          </a:p>
          <a:p>
            <a:r>
              <a:rPr lang="en-US"/>
              <a:t>Formula 2 (C=D+E)</a:t>
            </a:r>
          </a:p>
          <a:p>
            <a:pPr lvl="1"/>
            <a:r>
              <a:rPr lang="en-US"/>
              <a:t>Result is C, factVariables D &amp; E</a:t>
            </a:r>
          </a:p>
          <a:p>
            <a:pPr lvl="1"/>
            <a:r>
              <a:rPr lang="en-US"/>
              <a:t>factVariables D &amp; E are from the source instance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B792-BAFC-43FB-A001-43CB2D1A993B}" type="slidenum">
              <a:rPr lang="en-US"/>
              <a:pPr/>
              <a:t>29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A=B+C; C=D+E (Example 0026 v-01) </a:t>
            </a:r>
            <a:br>
              <a:rPr lang="en-US" sz="3200"/>
            </a:br>
            <a:r>
              <a:rPr lang="en-US" sz="3200"/>
              <a:t>Multi-instance chaining</a:t>
            </a:r>
          </a:p>
        </p:txBody>
      </p:sp>
      <p:pic>
        <p:nvPicPr>
          <p:cNvPr id="5079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8763"/>
            <a:ext cx="8534400" cy="4795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Validations usually needed for</a:t>
            </a:r>
          </a:p>
          <a:p>
            <a:pPr lvl="1"/>
            <a:r>
              <a:rPr lang="en-US" dirty="0" smtClean="0"/>
              <a:t>Completeness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Accuracy</a:t>
            </a:r>
          </a:p>
          <a:p>
            <a:r>
              <a:rPr lang="en-US" dirty="0" smtClean="0"/>
              <a:t>XBRL validation ensures some of above</a:t>
            </a:r>
          </a:p>
          <a:p>
            <a:r>
              <a:rPr lang="en-US" dirty="0" smtClean="0"/>
              <a:t>Full validation was in applications</a:t>
            </a:r>
          </a:p>
          <a:p>
            <a:r>
              <a:rPr lang="en-US" dirty="0" smtClean="0"/>
              <a:t>Now formulas perform validation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formulas for validation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F234-4984-456A-A3EC-DDD61751CAE0}" type="slidenum">
              <a:rPr lang="en-US"/>
              <a:pPr/>
              <a:t>30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20663"/>
            <a:ext cx="7343775" cy="846137"/>
          </a:xfrm>
        </p:spPr>
        <p:txBody>
          <a:bodyPr>
            <a:normAutofit fontScale="90000"/>
          </a:bodyPr>
          <a:lstStyle/>
          <a:p>
            <a:r>
              <a:rPr lang="en-US" sz="3200"/>
              <a:t>COREP Use case 18: Weighted average of member children 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85225" cy="4406900"/>
          </a:xfrm>
        </p:spPr>
        <p:txBody>
          <a:bodyPr/>
          <a:lstStyle/>
          <a:p>
            <a:r>
              <a:rPr lang="en-US"/>
              <a:t>Weighted average of its dimensional children </a:t>
            </a:r>
            <a:br>
              <a:rPr lang="en-US"/>
            </a:br>
            <a:r>
              <a:rPr lang="en-US"/>
              <a:t>by another primary item</a:t>
            </a:r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332038"/>
            <a:ext cx="4038600" cy="14811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8001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9F49-D027-4F8E-AE5B-E8A539407B99}" type="slidenum">
              <a:rPr lang="en-US"/>
              <a:pPr/>
              <a:t>31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Current single-formula solution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Excel formulas: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Make PD controlling fact, get PD and EV of dimensional children</a:t>
            </a:r>
          </a:p>
          <a:p>
            <a:r>
              <a:rPr lang="en-US"/>
              <a:t>General variable for PDxEV member matching</a:t>
            </a:r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CAA4-AEA5-4D76-972E-E6F06CF11E01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293903" name="Object 15"/>
          <p:cNvGraphicFramePr>
            <a:graphicFrameLocks noChangeAspect="1"/>
          </p:cNvGraphicFramePr>
          <p:nvPr>
            <p:ph idx="1"/>
          </p:nvPr>
        </p:nvGraphicFramePr>
        <p:xfrm>
          <a:off x="1295400" y="1031875"/>
          <a:ext cx="6934200" cy="5718175"/>
        </p:xfrm>
        <a:graphic>
          <a:graphicData uri="http://schemas.openxmlformats.org/presentationml/2006/ole">
            <p:oleObj spid="_x0000_s25602" name="Visio" r:id="rId4" imgW="6350203" imgH="5476646" progId="Visio.Drawing.11">
              <p:embed/>
            </p:oleObj>
          </a:graphicData>
        </a:graphic>
      </p:graphicFrame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Single formula (Example 0017 v-01)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2209800" y="5105400"/>
            <a:ext cx="5181600" cy="990600"/>
          </a:xfrm>
          <a:prstGeom prst="ellipse">
            <a:avLst/>
          </a:prstGeom>
          <a:noFill/>
          <a:ln w="28575" cap="sq">
            <a:solidFill>
              <a:srgbClr val="FF00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1123950" y="5302250"/>
            <a:ext cx="11620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FF"/>
                </a:solidFill>
              </a:rPr>
              <a:t>difficult</a:t>
            </a:r>
          </a:p>
          <a:p>
            <a:pPr algn="ctr"/>
            <a:r>
              <a:rPr lang="en-US">
                <a:solidFill>
                  <a:srgbClr val="FF00FF"/>
                </a:solidFill>
              </a:rPr>
              <a:t>to explain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F5C2A-3695-4B1C-BFF7-A7CBD85253F9}" type="slidenum">
              <a:rPr lang="en-US"/>
              <a:pPr/>
              <a:t>33</a:t>
            </a:fld>
            <a:endParaRPr lang="en-US"/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Formulas</a:t>
            </a:r>
          </a:p>
        </p:txBody>
      </p:sp>
      <p:pic>
        <p:nvPicPr>
          <p:cNvPr id="528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01000" cy="5605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08E8-17E5-4C90-B483-B28C3D5DC733}" type="slidenum">
              <a:rPr lang="en-US"/>
              <a:pPr/>
              <a:t>34</a:t>
            </a:fld>
            <a:endParaRPr 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Exposure value formula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r>
              <a:rPr lang="en-US" dirty="0"/>
              <a:t>Each PD x EV produced by one formula</a:t>
            </a:r>
          </a:p>
          <a:p>
            <a:pPr lvl="1"/>
            <a:r>
              <a:rPr lang="en-US" dirty="0"/>
              <a:t>Result </a:t>
            </a:r>
            <a:r>
              <a:rPr lang="en-US" dirty="0" err="1"/>
              <a:t>factItem</a:t>
            </a:r>
            <a:r>
              <a:rPr lang="en-US" dirty="0"/>
              <a:t> </a:t>
            </a:r>
            <a:r>
              <a:rPr lang="en-US" dirty="0" err="1"/>
              <a:t>PDxEV</a:t>
            </a:r>
            <a:r>
              <a:rPr lang="en-US" dirty="0"/>
              <a:t> is the product for each dimension value</a:t>
            </a:r>
          </a:p>
          <a:p>
            <a:r>
              <a:rPr lang="en-US" dirty="0"/>
              <a:t>Second formula binds </a:t>
            </a:r>
            <a:r>
              <a:rPr lang="en-US" dirty="0" err="1"/>
              <a:t>PDxEV’s</a:t>
            </a:r>
            <a:r>
              <a:rPr lang="en-US" dirty="0"/>
              <a:t> of dim-children to sequence and EV’s of dim-children to second sequence, value assertion checks result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B256-C162-4908-AA12-5D15BDEA4088}" type="slidenum">
              <a:rPr lang="en-US"/>
              <a:pPr/>
              <a:t>35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New idea: multiple result instances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PDxEV</a:t>
            </a:r>
            <a:r>
              <a:rPr lang="en-US" dirty="0"/>
              <a:t> result fact items aren’t needed for a real result instance</a:t>
            </a:r>
          </a:p>
          <a:p>
            <a:r>
              <a:rPr lang="en-US" dirty="0"/>
              <a:t>Only a value assertion is really needed</a:t>
            </a:r>
          </a:p>
          <a:p>
            <a:r>
              <a:rPr lang="en-US" dirty="0"/>
              <a:t>A temporary-results instance </a:t>
            </a:r>
            <a:r>
              <a:rPr lang="en-US" dirty="0" smtClean="0"/>
              <a:t>in-memory</a:t>
            </a:r>
          </a:p>
          <a:p>
            <a:pPr lvl="1"/>
            <a:r>
              <a:rPr lang="en-US" dirty="0" smtClean="0"/>
              <a:t>Like a scratch-pad</a:t>
            </a:r>
            <a:endParaRPr lang="en-US" dirty="0"/>
          </a:p>
          <a:p>
            <a:r>
              <a:rPr lang="en-US" dirty="0"/>
              <a:t>Also a temporary facts DTS would be needed (to define the </a:t>
            </a:r>
            <a:r>
              <a:rPr lang="en-US" dirty="0" err="1"/>
              <a:t>PDxEV</a:t>
            </a:r>
            <a:r>
              <a:rPr lang="en-US" dirty="0"/>
              <a:t> result fact item)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2776-1D8B-4904-BF03-27283907632B}" type="slidenum">
              <a:rPr lang="en-US"/>
              <a:pPr/>
              <a:t>36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Chained formulas (0026 v-20)</a:t>
            </a:r>
          </a:p>
        </p:txBody>
      </p:sp>
      <p:pic>
        <p:nvPicPr>
          <p:cNvPr id="4884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534400" cy="548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7D7A-8D29-47D0-A1B4-DE550A0270A1}" type="slidenum">
              <a:rPr lang="en-US"/>
              <a:pPr/>
              <a:t>37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Multi-instance term binding</a:t>
            </a:r>
          </a:p>
          <a:p>
            <a:pPr lvl="1"/>
            <a:r>
              <a:rPr lang="en-US"/>
              <a:t>Variables can be bound to different source instances</a:t>
            </a:r>
          </a:p>
          <a:p>
            <a:pPr lvl="1"/>
            <a:r>
              <a:rPr lang="en-US"/>
              <a:t>(This already exists in xfi:inst() based solution.)</a:t>
            </a:r>
          </a:p>
          <a:p>
            <a:pPr lvl="1"/>
            <a:r>
              <a:rPr lang="en-US"/>
              <a:t>Each term in XPath ‘knows’ its instance/DTS (in the internal model or DOM of implementation)</a:t>
            </a:r>
          </a:p>
          <a:p>
            <a:r>
              <a:rPr lang="en-US"/>
              <a:t>Function binding</a:t>
            </a:r>
          </a:p>
          <a:p>
            <a:pPr lvl="1"/>
            <a:r>
              <a:rPr lang="en-US"/>
              <a:t>A function with item results must keep the instance/DTS of the function result (based on the input terms)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functions</a:t>
            </a:r>
          </a:p>
          <a:p>
            <a:pPr lvl="1"/>
            <a:r>
              <a:rPr lang="en-US" dirty="0" smtClean="0"/>
              <a:t>Via function registry (e.g., Java implemented)</a:t>
            </a:r>
          </a:p>
          <a:p>
            <a:pPr lvl="1"/>
            <a:r>
              <a:rPr lang="en-US" dirty="0" smtClean="0"/>
              <a:t>Via </a:t>
            </a:r>
            <a:r>
              <a:rPr lang="en-US" dirty="0" err="1" smtClean="0"/>
              <a:t>Xpath</a:t>
            </a:r>
            <a:r>
              <a:rPr lang="en-US" dirty="0" smtClean="0"/>
              <a:t> (e.g., in distributable </a:t>
            </a:r>
            <a:r>
              <a:rPr lang="en-US" dirty="0" err="1" smtClean="0"/>
              <a:t>linkbase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Assertion messages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extensions in use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dirty="0" smtClean="0"/>
              <a:t>Herm Fischer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00CC"/>
                </a:solidFill>
              </a:rPr>
              <a:t>herman.fischer@ubmatrix.com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00CC"/>
                </a:solidFill>
              </a:rPr>
              <a:t>fischer@markv.com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+1-818-995-7671 </a:t>
            </a:r>
            <a:endParaRPr lang="en-US" sz="2800" dirty="0" smtClean="0">
              <a:sym typeface="Wingdings 2" pitchFamily="18" charset="2"/>
            </a:endParaRP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ym typeface="Wingdings 2" pitchFamily="18" charset="2"/>
              </a:rPr>
              <a:t>+1-818-404-4708 </a:t>
            </a:r>
          </a:p>
          <a:p>
            <a:pPr algn="ctr">
              <a:buFont typeface="Wingdings" pitchFamily="2" charset="2"/>
              <a:buNone/>
            </a:pPr>
            <a:endParaRPr lang="en-US" sz="2800" dirty="0" smtClean="0"/>
          </a:p>
          <a:p>
            <a:pPr algn="ctr">
              <a:buFont typeface="Wingdings" pitchFamily="2" charset="2"/>
              <a:buNone/>
            </a:pPr>
            <a:endParaRPr lang="en-US" sz="2800" b="1" u="sng" dirty="0" smtClean="0">
              <a:solidFill>
                <a:srgbClr val="0000CC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THANK YOU!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35725" y="3495675"/>
          <a:ext cx="193675" cy="314325"/>
        </p:xfrm>
        <a:graphic>
          <a:graphicData uri="http://schemas.openxmlformats.org/presentationml/2006/ole">
            <p:oleObj spid="_x0000_s31747" name="Image" r:id="rId3" imgW="266385" imgH="393512" progId="">
              <p:embed/>
            </p:oleObj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3038475"/>
            <a:ext cx="314325" cy="238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view of SEC validation</a:t>
            </a:r>
            <a:endParaRPr lang="en-US" dirty="0"/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4572000" y="1371600"/>
            <a:ext cx="4572000" cy="37623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9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</a:rPr>
              <a:t>Taxonomy Validation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0" y="1371600"/>
            <a:ext cx="4495800" cy="376238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9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Instance Validation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52400" y="2041525"/>
            <a:ext cx="8534400" cy="854075"/>
            <a:chOff x="96" y="1046"/>
            <a:chExt cx="5376" cy="538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96" y="1070"/>
              <a:ext cx="2496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None </a:t>
              </a:r>
              <a:r>
                <a:rPr lang="en-US" sz="1400" dirty="0" smtClean="0"/>
                <a:t>yet. </a:t>
              </a:r>
              <a:r>
                <a:rPr lang="en-US" sz="1400" dirty="0"/>
                <a:t>Examples might include:</a:t>
              </a:r>
            </a:p>
            <a:p>
              <a:pPr lvl="1" indent="-169863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Balance Sheets must balance</a:t>
              </a:r>
            </a:p>
            <a:p>
              <a:pPr lvl="1" indent="-169863">
                <a:spcBef>
                  <a:spcPts val="300"/>
                </a:spcBef>
                <a:buFontTx/>
                <a:buChar char="•"/>
              </a:pPr>
              <a:r>
                <a:rPr lang="en-US" sz="1400" dirty="0" smtClean="0"/>
                <a:t>Ending balance </a:t>
              </a:r>
              <a:r>
                <a:rPr lang="en-US" sz="1400" dirty="0"/>
                <a:t>= b</a:t>
              </a:r>
              <a:r>
                <a:rPr lang="en-US" sz="1400" dirty="0" smtClean="0"/>
                <a:t>eginning + changes</a:t>
              </a:r>
              <a:endParaRPr lang="en-US" sz="1400" dirty="0"/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3168" y="1046"/>
              <a:ext cx="2304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None </a:t>
              </a:r>
              <a:r>
                <a:rPr lang="en-US" sz="1400" dirty="0" smtClean="0"/>
                <a:t>yet. </a:t>
              </a:r>
              <a:r>
                <a:rPr lang="en-US" sz="1400" dirty="0"/>
                <a:t>Examples might include:</a:t>
              </a:r>
            </a:p>
            <a:p>
              <a:pPr lvl="1" indent="-169863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Extension taxonomy must reference standard formula </a:t>
              </a:r>
              <a:r>
                <a:rPr lang="en-US" sz="1400" dirty="0" err="1"/>
                <a:t>linkbase</a:t>
              </a:r>
              <a:endParaRPr lang="en-US" sz="1400" dirty="0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52400" y="2971804"/>
            <a:ext cx="8534400" cy="954089"/>
            <a:chOff x="96" y="1632"/>
            <a:chExt cx="5376" cy="601"/>
          </a:xfrm>
        </p:grpSpPr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96" y="1646"/>
              <a:ext cx="2160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DEI elements must be reported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CIK number must be used correctly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Dimensions only used within segments</a:t>
              </a:r>
            </a:p>
          </p:txBody>
        </p:sp>
        <p:sp>
          <p:nvSpPr>
            <p:cNvPr id="11" name="Text Box 36"/>
            <p:cNvSpPr txBox="1">
              <a:spLocks noChangeArrowheads="1"/>
            </p:cNvSpPr>
            <p:nvPr/>
          </p:nvSpPr>
          <p:spPr bwMode="auto">
            <a:xfrm>
              <a:off x="3504" y="1632"/>
              <a:ext cx="1968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Companies shall provide absolute paths for references to base taxonomies and relative paths for extension taxonomies</a:t>
              </a:r>
              <a:r>
                <a:rPr lang="en-US" sz="1000" dirty="0"/>
                <a:t>.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6200" y="3962401"/>
            <a:ext cx="8839200" cy="1030288"/>
            <a:chOff x="48" y="2256"/>
            <a:chExt cx="5568" cy="649"/>
          </a:xfrm>
        </p:grpSpPr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48" y="2352"/>
              <a:ext cx="2016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Naming standards must be followed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Calculations must trace correctly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Duplicate facts not allowed</a:t>
              </a:r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3840" y="2256"/>
              <a:ext cx="1776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Naming standards followed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 err="1"/>
                <a:t>Tuples</a:t>
              </a:r>
              <a:r>
                <a:rPr lang="en-US" sz="1400" dirty="0"/>
                <a:t> not allowed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Extensions cannot reuse base element names</a:t>
              </a: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152400" y="5165725"/>
            <a:ext cx="8991600" cy="561975"/>
            <a:chOff x="96" y="3014"/>
            <a:chExt cx="5664" cy="354"/>
          </a:xfrm>
        </p:grpSpPr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96" y="3014"/>
              <a:ext cx="139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XML Valid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XBRL Valid</a:t>
              </a:r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4272" y="3014"/>
              <a:ext cx="1488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XML Valid</a:t>
              </a:r>
            </a:p>
            <a:p>
              <a:pPr marL="173038" indent="-173038">
                <a:spcBef>
                  <a:spcPts val="300"/>
                </a:spcBef>
                <a:buFontTx/>
                <a:buChar char="•"/>
              </a:pPr>
              <a:r>
                <a:rPr lang="en-US" sz="1400" dirty="0"/>
                <a:t>XBRL Valid</a:t>
              </a:r>
            </a:p>
          </p:txBody>
        </p:sp>
      </p:grpSp>
      <p:graphicFrame>
        <p:nvGraphicFramePr>
          <p:cNvPr id="18" name="Diagram 14"/>
          <p:cNvGraphicFramePr>
            <a:graphicFrameLocks/>
          </p:cNvGraphicFramePr>
          <p:nvPr>
            <p:ph sz="half" idx="4294967295"/>
          </p:nvPr>
        </p:nvGraphicFramePr>
        <p:xfrm>
          <a:off x="1676400" y="533400"/>
          <a:ext cx="5715000" cy="6858000"/>
        </p:xfrm>
        <a:graphic>
          <a:graphicData uri="http://schemas.openxmlformats.org/drawingml/2006/compatibility">
            <com:legacyDrawing xmlns:com="http://schemas.openxmlformats.org/drawingml/2006/compatibility" spid="_x0000_s3072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A3AB58-4FE1-42C5-AC94-CCFFF9B167D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7343775" cy="8461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700" smtClean="0">
                <a:effectLst/>
              </a:rPr>
              <a:t>Historical Perspectives</a:t>
            </a:r>
            <a:endParaRPr lang="en-US" sz="1600" b="0" i="1" u="sng" smtClean="0">
              <a:solidFill>
                <a:srgbClr val="990000"/>
              </a:solidFill>
              <a:effectLst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2002</a:t>
            </a:r>
            <a:r>
              <a:rPr lang="en-US" sz="2100" b="1" dirty="0" smtClean="0"/>
              <a:t>  - </a:t>
            </a:r>
            <a:r>
              <a:rPr lang="en-US" sz="2100" b="1" u="sng" dirty="0" smtClean="0">
                <a:solidFill>
                  <a:srgbClr val="990000"/>
                </a:solidFill>
              </a:rPr>
              <a:t>FDIC contract motivates solutions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 “ </a:t>
            </a:r>
            <a:r>
              <a:rPr lang="en-US" sz="2100" b="1" dirty="0" smtClean="0"/>
              <a:t> - </a:t>
            </a:r>
            <a:r>
              <a:rPr lang="en-US" sz="2100" b="1" dirty="0" smtClean="0">
                <a:solidFill>
                  <a:srgbClr val="990000"/>
                </a:solidFill>
              </a:rPr>
              <a:t>Rule base Requirements IWD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2003 </a:t>
            </a:r>
            <a:r>
              <a:rPr lang="en-US" sz="2100" b="1" dirty="0" smtClean="0"/>
              <a:t>-  </a:t>
            </a:r>
            <a:r>
              <a:rPr lang="en-US" sz="2100" b="1" dirty="0" err="1" smtClean="0">
                <a:solidFill>
                  <a:srgbClr val="990000"/>
                </a:solidFill>
              </a:rPr>
              <a:t>XPath</a:t>
            </a:r>
            <a:r>
              <a:rPr lang="en-US" sz="2100" b="1" dirty="0" smtClean="0">
                <a:solidFill>
                  <a:srgbClr val="990000"/>
                </a:solidFill>
              </a:rPr>
              <a:t> syntax chosen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 “ </a:t>
            </a:r>
            <a:r>
              <a:rPr lang="en-US" sz="2100" b="1" dirty="0" smtClean="0"/>
              <a:t>- </a:t>
            </a:r>
            <a:r>
              <a:rPr lang="en-US" sz="2100" b="1" dirty="0" smtClean="0">
                <a:solidFill>
                  <a:srgbClr val="990000"/>
                </a:solidFill>
              </a:rPr>
              <a:t>Functions spec drafted.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2004 </a:t>
            </a:r>
            <a:r>
              <a:rPr lang="en-US" sz="2100" b="1" dirty="0" smtClean="0"/>
              <a:t>-  </a:t>
            </a:r>
            <a:r>
              <a:rPr lang="en-US" sz="2100" b="1" dirty="0" smtClean="0">
                <a:solidFill>
                  <a:srgbClr val="990000"/>
                </a:solidFill>
              </a:rPr>
              <a:t>Formula drafts, some implementations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2006 </a:t>
            </a:r>
            <a:r>
              <a:rPr lang="en-US" sz="2100" b="1" dirty="0" smtClean="0"/>
              <a:t>-  </a:t>
            </a:r>
            <a:r>
              <a:rPr lang="en-US" sz="2100" b="1" dirty="0" smtClean="0">
                <a:solidFill>
                  <a:srgbClr val="990000"/>
                </a:solidFill>
              </a:rPr>
              <a:t>Alternative approach with </a:t>
            </a:r>
            <a:r>
              <a:rPr lang="en-US" sz="2100" b="1" dirty="0" err="1" smtClean="0">
                <a:solidFill>
                  <a:srgbClr val="990000"/>
                </a:solidFill>
              </a:rPr>
              <a:t>XQuery</a:t>
            </a:r>
            <a:endParaRPr lang="en-US" sz="2100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2007 Jan</a:t>
            </a:r>
            <a:r>
              <a:rPr lang="en-US" sz="2100" b="1" dirty="0" smtClean="0"/>
              <a:t>-  </a:t>
            </a:r>
            <a:r>
              <a:rPr lang="en-US" sz="2100" b="1" dirty="0" smtClean="0">
                <a:solidFill>
                  <a:srgbClr val="990000"/>
                </a:solidFill>
              </a:rPr>
              <a:t>Issued Formula PWD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Feb, Mar </a:t>
            </a:r>
            <a:r>
              <a:rPr lang="en-US" sz="2100" b="1" dirty="0" smtClean="0"/>
              <a:t>- </a:t>
            </a:r>
            <a:r>
              <a:rPr lang="en-US" sz="2100" b="1" dirty="0" smtClean="0">
                <a:solidFill>
                  <a:srgbClr val="990000"/>
                </a:solidFill>
              </a:rPr>
              <a:t>Survey of users, feedback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June, Dec, Feb</a:t>
            </a:r>
            <a:r>
              <a:rPr lang="en-US" sz="2100" b="1" dirty="0" smtClean="0"/>
              <a:t> – </a:t>
            </a:r>
            <a:r>
              <a:rPr lang="en-US" sz="2100" b="1" dirty="0" smtClean="0">
                <a:solidFill>
                  <a:srgbClr val="990000"/>
                </a:solidFill>
              </a:rPr>
              <a:t>PWD updates after PWD feedbacks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Mar 2008</a:t>
            </a:r>
            <a:r>
              <a:rPr lang="en-US" sz="2100" b="1" dirty="0" smtClean="0"/>
              <a:t> – </a:t>
            </a:r>
            <a:r>
              <a:rPr lang="en-US" sz="2100" b="1" dirty="0" smtClean="0">
                <a:solidFill>
                  <a:srgbClr val="990000"/>
                </a:solidFill>
              </a:rPr>
              <a:t>Candidate Release (spec) &amp; Test Suite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May 2008</a:t>
            </a:r>
            <a:r>
              <a:rPr lang="en-US" sz="2100" b="1" dirty="0" smtClean="0"/>
              <a:t> – </a:t>
            </a:r>
            <a:r>
              <a:rPr lang="en-US" sz="2100" b="1" dirty="0" smtClean="0">
                <a:solidFill>
                  <a:srgbClr val="990000"/>
                </a:solidFill>
              </a:rPr>
              <a:t>Implementations of processors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Sept 2008</a:t>
            </a:r>
            <a:r>
              <a:rPr lang="en-US" sz="2100" b="1" dirty="0" smtClean="0"/>
              <a:t> – </a:t>
            </a:r>
            <a:r>
              <a:rPr lang="en-US" sz="2100" b="1" dirty="0" smtClean="0">
                <a:solidFill>
                  <a:srgbClr val="990000"/>
                </a:solidFill>
              </a:rPr>
              <a:t>Production formulas (COREP, FINREP) </a:t>
            </a:r>
            <a:endParaRPr lang="en-US" sz="2100" b="1" u="sng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Dec 2008</a:t>
            </a:r>
            <a:r>
              <a:rPr lang="en-US" sz="2100" b="1" dirty="0" smtClean="0">
                <a:solidFill>
                  <a:srgbClr val="990000"/>
                </a:solidFill>
              </a:rPr>
              <a:t> – CR-2 (dimensions and other fixes)</a:t>
            </a:r>
            <a:r>
              <a:rPr lang="en-US" sz="2100" b="1" u="sng" dirty="0" smtClean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100" b="1" u="sng" dirty="0" smtClean="0"/>
              <a:t>Jun 2009</a:t>
            </a:r>
            <a:r>
              <a:rPr lang="en-US" sz="2100" b="1" dirty="0" smtClean="0">
                <a:solidFill>
                  <a:srgbClr val="990000"/>
                </a:solidFill>
              </a:rPr>
              <a:t>– Recommendation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n-US" sz="2100" b="1" dirty="0" smtClean="0">
              <a:solidFill>
                <a:srgbClr val="990000"/>
              </a:solidFill>
            </a:endParaRPr>
          </a:p>
        </p:txBody>
      </p:sp>
      <p:sp>
        <p:nvSpPr>
          <p:cNvPr id="35844" name="AutoShape 4"/>
          <p:cNvSpPr>
            <a:spLocks/>
          </p:cNvSpPr>
          <p:nvPr/>
        </p:nvSpPr>
        <p:spPr bwMode="auto">
          <a:xfrm>
            <a:off x="7315200" y="3276600"/>
            <a:ext cx="209550" cy="2971800"/>
          </a:xfrm>
          <a:prstGeom prst="rightBrace">
            <a:avLst>
              <a:gd name="adj1" fmla="val 102819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EF46E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73975" y="3995738"/>
            <a:ext cx="106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FWG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follows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XBRL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946163-BD7F-47D5-A2AF-2A761DCEF75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232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Formulas &amp; Assertions</a:t>
            </a:r>
          </a:p>
        </p:txBody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>
          <a:xfrm>
            <a:off x="933450" y="1504950"/>
            <a:ext cx="7753350" cy="42259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500" smtClean="0"/>
              <a:t>Assertion</a:t>
            </a:r>
            <a:endParaRPr lang="en-US" sz="1800" smtClean="0"/>
          </a:p>
          <a:p>
            <a:pPr lvl="1">
              <a:buFontTx/>
              <a:buChar char="o"/>
            </a:pPr>
            <a:r>
              <a:rPr lang="en-US" sz="1900" smtClean="0"/>
              <a:t>Existence check for source item</a:t>
            </a:r>
          </a:p>
          <a:p>
            <a:pPr lvl="1">
              <a:buFontTx/>
              <a:buChar char="o"/>
            </a:pPr>
            <a:r>
              <a:rPr lang="en-US" sz="1900" smtClean="0"/>
              <a:t>Value check based on source items </a:t>
            </a:r>
          </a:p>
          <a:p>
            <a:pPr lvl="1">
              <a:buFontTx/>
              <a:buChar char="o"/>
            </a:pPr>
            <a:r>
              <a:rPr lang="en-US" sz="1900" smtClean="0"/>
              <a:t>Consistency check computed item to source item</a:t>
            </a:r>
          </a:p>
          <a:p>
            <a:pPr>
              <a:buFont typeface="Wingdings" pitchFamily="2" charset="2"/>
              <a:buChar char="v"/>
            </a:pPr>
            <a:r>
              <a:rPr lang="en-US" sz="2500" smtClean="0"/>
              <a:t>Formula</a:t>
            </a:r>
            <a:endParaRPr lang="en-US" sz="1800" smtClean="0"/>
          </a:p>
          <a:p>
            <a:pPr lvl="1">
              <a:buFontTx/>
              <a:buChar char="o"/>
            </a:pPr>
            <a:r>
              <a:rPr lang="en-US" sz="1900" smtClean="0"/>
              <a:t>Results in an fact item</a:t>
            </a:r>
          </a:p>
          <a:p>
            <a:pPr lvl="2">
              <a:buFontTx/>
              <a:buChar char="o"/>
            </a:pPr>
            <a:r>
              <a:rPr lang="en-US" sz="1700" smtClean="0"/>
              <a:t>For an output instance document</a:t>
            </a:r>
          </a:p>
          <a:p>
            <a:pPr lvl="2">
              <a:buFontTx/>
              <a:buChar char="o"/>
            </a:pPr>
            <a:r>
              <a:rPr lang="en-US" sz="1700" smtClean="0"/>
              <a:t>For consistency checking of corresponding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FE730B-7421-4F9D-B704-5A8DEA30039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700" smtClean="0">
                <a:effectLst/>
              </a:rPr>
              <a:t>Process flow of formula linkbase</a:t>
            </a:r>
            <a:endParaRPr lang="en-US" sz="1900" smtClean="0">
              <a:effectLst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143000" y="3048000"/>
            <a:ext cx="1295400" cy="17526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Input inst.</a:t>
            </a:r>
            <a:r>
              <a:rPr lang="en-US"/>
              <a:t/>
            </a:r>
            <a:br>
              <a:rPr lang="en-US"/>
            </a:br>
            <a:r>
              <a:rPr lang="en-US"/>
              <a:t>DTS</a:t>
            </a:r>
          </a:p>
          <a:p>
            <a:pPr algn="ctr" eaLnBrk="0" hangingPunct="0"/>
            <a:r>
              <a:rPr lang="en-US"/>
              <a:t>contexts</a:t>
            </a:r>
            <a:br>
              <a:rPr lang="en-US"/>
            </a:br>
            <a:r>
              <a:rPr lang="en-US"/>
              <a:t>units</a:t>
            </a:r>
            <a:br>
              <a:rPr lang="en-US"/>
            </a:br>
            <a:r>
              <a:rPr lang="en-US"/>
              <a:t>fact items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429000" y="2057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 LB*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276600" y="3276600"/>
            <a:ext cx="1600200" cy="11430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</a:t>
            </a:r>
            <a:br>
              <a:rPr lang="en-US"/>
            </a:br>
            <a:r>
              <a:rPr lang="en-US"/>
              <a:t>Processor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5791200" y="4114800"/>
            <a:ext cx="1295400" cy="12192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Output inst.</a:t>
            </a:r>
            <a:r>
              <a:rPr lang="en-US"/>
              <a:t/>
            </a:r>
            <a:br>
              <a:rPr lang="en-US"/>
            </a:br>
            <a:r>
              <a:rPr lang="en-US"/>
              <a:t>computed</a:t>
            </a:r>
            <a:br>
              <a:rPr lang="en-US"/>
            </a:br>
            <a:r>
              <a:rPr lang="en-US"/>
              <a:t>fact items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2438400" y="39624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114800" y="28956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4724400" y="3505200"/>
            <a:ext cx="10668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990600" y="4953000"/>
            <a:ext cx="1695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*Formula LB is part of DTS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5791200" y="2667000"/>
            <a:ext cx="1295400" cy="1295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Assertions</a:t>
            </a:r>
            <a:r>
              <a:rPr lang="en-US" sz="1200"/>
              <a:t/>
            </a:r>
            <a:br>
              <a:rPr lang="en-US" sz="1200"/>
            </a:br>
            <a:r>
              <a:rPr lang="en-US" sz="1200"/>
              <a:t> </a:t>
            </a:r>
            <a:r>
              <a:rPr lang="en-US" sz="1600" b="1"/>
              <a:t>existence</a:t>
            </a:r>
          </a:p>
          <a:p>
            <a:pPr algn="ctr" eaLnBrk="0" hangingPunct="0"/>
            <a:r>
              <a:rPr lang="en-US" sz="1600" b="1"/>
              <a:t>value</a:t>
            </a:r>
            <a:r>
              <a:rPr lang="en-US" sz="1200" b="1"/>
              <a:t> </a:t>
            </a:r>
          </a:p>
          <a:p>
            <a:pPr algn="ctr" eaLnBrk="0" hangingPunct="0"/>
            <a:r>
              <a:rPr lang="en-US" sz="1600" b="1"/>
              <a:t>consistency</a:t>
            </a:r>
          </a:p>
          <a:p>
            <a:pPr algn="ctr" eaLnBrk="0" hangingPunct="0"/>
            <a:endParaRPr lang="en-US" sz="1600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724400" y="3886200"/>
            <a:ext cx="106680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E2426-576C-40D1-B993-D5FFBFEA5E0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7343775" cy="8461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700" smtClean="0">
                <a:effectLst/>
              </a:rPr>
              <a:t>Input instance processing</a:t>
            </a:r>
            <a:endParaRPr lang="en-US" sz="1600" b="0" i="1" u="sng" smtClean="0">
              <a:solidFill>
                <a:srgbClr val="990000"/>
              </a:solidFill>
              <a:effectLst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990600" y="1524000"/>
            <a:ext cx="7848600" cy="4572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smtClean="0">
                <a:solidFill>
                  <a:srgbClr val="990000"/>
                </a:solidFill>
              </a:rPr>
              <a:t>Instance provides producer’s taxonomy, facts, and producer’s formulas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smtClean="0">
                <a:solidFill>
                  <a:srgbClr val="990000"/>
                </a:solidFill>
              </a:rPr>
              <a:t>Consumer may attach their formulas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smtClean="0">
                <a:solidFill>
                  <a:srgbClr val="990000"/>
                </a:solidFill>
              </a:rPr>
              <a:t>Formula processor evaluates variables, preconditions, assertions and formulas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smtClean="0">
                <a:solidFill>
                  <a:srgbClr val="990000"/>
                </a:solidFill>
              </a:rPr>
              <a:t>Report of assertion test results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smtClean="0">
                <a:solidFill>
                  <a:srgbClr val="990000"/>
                </a:solidFill>
              </a:rPr>
              <a:t>Output instance of result fact items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sz="260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C56B79-2E41-416B-A5F1-F507EF829AC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Formula linkbase contents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295400" y="4495800"/>
            <a:ext cx="1295400" cy="1676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Input inst.</a:t>
            </a:r>
            <a:r>
              <a:rPr lang="en-US"/>
              <a:t/>
            </a:r>
            <a:br>
              <a:rPr lang="en-US"/>
            </a:br>
            <a:r>
              <a:rPr lang="en-US"/>
              <a:t>DTS</a:t>
            </a:r>
          </a:p>
          <a:p>
            <a:pPr algn="ctr" eaLnBrk="0" hangingPunct="0"/>
            <a:r>
              <a:rPr lang="en-US"/>
              <a:t>contexts</a:t>
            </a:r>
            <a:br>
              <a:rPr lang="en-US"/>
            </a:br>
            <a:r>
              <a:rPr lang="en-US"/>
              <a:t>units</a:t>
            </a:r>
            <a:br>
              <a:rPr lang="en-US"/>
            </a:br>
            <a:r>
              <a:rPr lang="en-US"/>
              <a:t>fact items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752600" y="1524000"/>
            <a:ext cx="5410200" cy="2895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429000" y="4800600"/>
            <a:ext cx="1600200" cy="11430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</a:t>
            </a:r>
            <a:br>
              <a:rPr lang="en-US"/>
            </a:br>
            <a:r>
              <a:rPr lang="en-US"/>
              <a:t>Processor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7086600" y="5257800"/>
            <a:ext cx="1295400" cy="10668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Output inst.</a:t>
            </a:r>
            <a:r>
              <a:rPr lang="en-US"/>
              <a:t/>
            </a:r>
            <a:br>
              <a:rPr lang="en-US"/>
            </a:br>
            <a:r>
              <a:rPr lang="en-US"/>
              <a:t>  computed</a:t>
            </a:r>
            <a:br>
              <a:rPr lang="en-US"/>
            </a:br>
            <a:r>
              <a:rPr lang="en-US"/>
              <a:t>  fact items</a:t>
            </a:r>
            <a:endParaRPr lang="en-US" u="sng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590800" y="5486400"/>
            <a:ext cx="838200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267200" y="4419600"/>
            <a:ext cx="1588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4876800" y="5181600"/>
            <a:ext cx="838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0" y="1143000"/>
            <a:ext cx="14541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Formula LB*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914400" y="2362200"/>
            <a:ext cx="1600200" cy="609600"/>
          </a:xfrm>
          <a:prstGeom prst="flowChartInputOutpu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914400" y="2209800"/>
            <a:ext cx="1600200" cy="609600"/>
          </a:xfrm>
          <a:prstGeom prst="flowChartInputOutpu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914400" y="2057400"/>
            <a:ext cx="1600200" cy="609600"/>
          </a:xfrm>
          <a:prstGeom prst="flowChartInputOutpu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i="1"/>
              <a:t>Parameter</a:t>
            </a:r>
            <a:br>
              <a:rPr lang="en-US" i="1"/>
            </a:br>
            <a:r>
              <a:rPr lang="en-US" i="1"/>
              <a:t>(</a:t>
            </a:r>
            <a:r>
              <a:rPr lang="en-US" sz="1400" b="1" i="1"/>
              <a:t>select expr.)</a:t>
            </a: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990600" y="3733800"/>
            <a:ext cx="1219200" cy="457200"/>
          </a:xfrm>
          <a:prstGeom prst="flowChartAlternateProcess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1066800" y="3581400"/>
            <a:ext cx="1219200" cy="457200"/>
          </a:xfrm>
          <a:prstGeom prst="flowChartAlternateProcess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1143000" y="3276600"/>
            <a:ext cx="1219200" cy="609600"/>
          </a:xfrm>
          <a:prstGeom prst="flowChartAlternateProcess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custom</a:t>
            </a:r>
            <a:br>
              <a:rPr lang="en-US"/>
            </a:br>
            <a:r>
              <a:rPr lang="en-US"/>
              <a:t>function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810000" y="1981200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657600" y="2895600"/>
            <a:ext cx="13716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3733800" y="2819400"/>
            <a:ext cx="13716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3810000" y="2743200"/>
            <a:ext cx="13716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variable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5410200" y="2895600"/>
            <a:ext cx="12192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5486400" y="2819400"/>
            <a:ext cx="12192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5562600" y="2743200"/>
            <a:ext cx="1219200" cy="4572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filter</a:t>
            </a: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2590800" y="38862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667000" y="38100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2743200" y="37338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label</a:t>
            </a: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3962400" y="38862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4038600" y="38100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4114800" y="3733800"/>
            <a:ext cx="9144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ref.</a:t>
            </a:r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3886200" y="1905000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3962400" y="1828800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formula</a:t>
            </a: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V="1">
            <a:off x="2590800" y="2209800"/>
            <a:ext cx="6858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V="1">
            <a:off x="2819400" y="2209800"/>
            <a:ext cx="6858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V="1">
            <a:off x="3048000" y="2209800"/>
            <a:ext cx="685800" cy="685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3032125" y="1789113"/>
            <a:ext cx="5016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arc</a:t>
            </a:r>
          </a:p>
        </p:txBody>
      </p:sp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5334000" y="3733800"/>
            <a:ext cx="1295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5410200" y="3657600"/>
            <a:ext cx="1295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69" name="Rectangle 41"/>
          <p:cNvSpPr>
            <a:spLocks noChangeArrowheads="1"/>
          </p:cNvSpPr>
          <p:nvPr/>
        </p:nvSpPr>
        <p:spPr bwMode="auto">
          <a:xfrm>
            <a:off x="5486400" y="3581400"/>
            <a:ext cx="1295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precondition</a:t>
            </a:r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1066800" y="6172200"/>
            <a:ext cx="1695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*Formula LB is part of DTS</a:t>
            </a:r>
          </a:p>
        </p:txBody>
      </p:sp>
      <p:sp>
        <p:nvSpPr>
          <p:cNvPr id="48171" name="AutoShape 43"/>
          <p:cNvSpPr>
            <a:spLocks noChangeArrowheads="1"/>
          </p:cNvSpPr>
          <p:nvPr/>
        </p:nvSpPr>
        <p:spPr bwMode="auto">
          <a:xfrm>
            <a:off x="5715000" y="4495800"/>
            <a:ext cx="1295400" cy="1295400"/>
          </a:xfrm>
          <a:prstGeom prst="flowChartPunchedCard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u="sng"/>
              <a:t>Assertions</a:t>
            </a:r>
            <a:r>
              <a:rPr lang="en-US"/>
              <a:t/>
            </a:r>
            <a:br>
              <a:rPr lang="en-US"/>
            </a:br>
            <a:r>
              <a:rPr lang="en-US"/>
              <a:t>consistency</a:t>
            </a:r>
            <a:br>
              <a:rPr lang="en-US"/>
            </a:br>
            <a:r>
              <a:rPr lang="en-US"/>
              <a:t>existence</a:t>
            </a:r>
          </a:p>
          <a:p>
            <a:pPr algn="ctr" eaLnBrk="0" hangingPunct="0"/>
            <a:r>
              <a:rPr lang="en-US"/>
              <a:t>value</a:t>
            </a:r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4876800" y="5410200"/>
            <a:ext cx="22098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5410200" y="1981200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5486400" y="1905000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5562600" y="1828800"/>
            <a:ext cx="1295400" cy="533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assertion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3760</TotalTime>
  <Words>1505</Words>
  <Application>Microsoft Office PowerPoint</Application>
  <PresentationFormat>On-screen Show (4:3)</PresentationFormat>
  <Paragraphs>403</Paragraphs>
  <Slides>39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Lucida Sans Unicode</vt:lpstr>
      <vt:lpstr>Wingdings 3</vt:lpstr>
      <vt:lpstr>Verdana</vt:lpstr>
      <vt:lpstr>Wingdings 2</vt:lpstr>
      <vt:lpstr>Calibri</vt:lpstr>
      <vt:lpstr>Bodoni MT Condensed</vt:lpstr>
      <vt:lpstr>Batang</vt:lpstr>
      <vt:lpstr>Concourse</vt:lpstr>
      <vt:lpstr>Visio</vt:lpstr>
      <vt:lpstr>Image</vt:lpstr>
      <vt:lpstr>      19th XBRL International Conference “Reducing regulatory burden with XBRL:  a catalyst for better reporting” June 22-25, 2009 Paris, France </vt:lpstr>
      <vt:lpstr>Topics</vt:lpstr>
      <vt:lpstr>Use of formulas for validation</vt:lpstr>
      <vt:lpstr>Example view of SEC validation</vt:lpstr>
      <vt:lpstr>Historical Perspectives</vt:lpstr>
      <vt:lpstr>Formulas &amp; Assertions</vt:lpstr>
      <vt:lpstr>Process flow of formula linkbase</vt:lpstr>
      <vt:lpstr>Input instance processing</vt:lpstr>
      <vt:lpstr>Formula linkbase contents</vt:lpstr>
      <vt:lpstr>Four processing models</vt:lpstr>
      <vt:lpstr>Examples of each model</vt:lpstr>
      <vt:lpstr>Formula Status</vt:lpstr>
      <vt:lpstr>Specifications are Extendable</vt:lpstr>
      <vt:lpstr>Extensions</vt:lpstr>
      <vt:lpstr>Why need multi-instance?</vt:lpstr>
      <vt:lpstr>Why need multi-instance /multi-taxonomy Formulae?</vt:lpstr>
      <vt:lpstr>Merging instances, first idea </vt:lpstr>
      <vt:lpstr>Merging formula input instances</vt:lpstr>
      <vt:lpstr>Handling multiple instances</vt:lpstr>
      <vt:lpstr>Multi-instance formulas</vt:lpstr>
      <vt:lpstr>Multi-instance formula inputs</vt:lpstr>
      <vt:lpstr>Multiple instances</vt:lpstr>
      <vt:lpstr>Muti-instance solves chaining</vt:lpstr>
      <vt:lpstr>Multi-instances for chaining</vt:lpstr>
      <vt:lpstr>Planned multi-instance solution</vt:lpstr>
      <vt:lpstr>Instance resources</vt:lpstr>
      <vt:lpstr>Aspect sources, implicit filtering</vt:lpstr>
      <vt:lpstr>A=B+C; C=D+E use case  (Multi-instance chaining)</vt:lpstr>
      <vt:lpstr>A=B+C; C=D+E (Example 0026 v-01)  Multi-instance chaining</vt:lpstr>
      <vt:lpstr>COREP Use case 18: Weighted average of member children </vt:lpstr>
      <vt:lpstr>Current single-formula solution</vt:lpstr>
      <vt:lpstr>Single formula (Example 0017 v-01)</vt:lpstr>
      <vt:lpstr>Simplifying Formulas</vt:lpstr>
      <vt:lpstr>Exposure value formula</vt:lpstr>
      <vt:lpstr>New idea: multiple result instances</vt:lpstr>
      <vt:lpstr>Chained formulas (0026 v-20)</vt:lpstr>
      <vt:lpstr>Implementation issues</vt:lpstr>
      <vt:lpstr>Other extensions in use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16th XBRL International Conference</dc:title>
  <dc:creator>Cheryl Neal</dc:creator>
  <cp:lastModifiedBy>Herm Fischer</cp:lastModifiedBy>
  <cp:revision>86</cp:revision>
  <dcterms:created xsi:type="dcterms:W3CDTF">2007-11-20T20:01:48Z</dcterms:created>
  <dcterms:modified xsi:type="dcterms:W3CDTF">2009-06-25T12:58:17Z</dcterms:modified>
</cp:coreProperties>
</file>