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71" r:id="rId5"/>
    <p:sldId id="260" r:id="rId6"/>
    <p:sldId id="257" r:id="rId7"/>
    <p:sldId id="259" r:id="rId8"/>
    <p:sldId id="261" r:id="rId9"/>
    <p:sldId id="262" r:id="rId10"/>
    <p:sldId id="263" r:id="rId11"/>
    <p:sldId id="269" r:id="rId12"/>
    <p:sldId id="270" r:id="rId13"/>
    <p:sldId id="264" r:id="rId14"/>
    <p:sldId id="265" r:id="rId15"/>
    <p:sldId id="266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4C"/>
    <a:srgbClr val="339933"/>
    <a:srgbClr val="33CC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175" autoAdjust="0"/>
  </p:normalViewPr>
  <p:slideViewPr>
    <p:cSldViewPr>
      <p:cViewPr varScale="1">
        <p:scale>
          <a:sx n="33" d="100"/>
          <a:sy n="33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A620-443C-4B97-8F21-1086A4A99B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8E7B3-137F-462F-AC16-DC231E5B7CD6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Shareholders</a:t>
          </a:r>
          <a:endParaRPr lang="en-US" dirty="0"/>
        </a:p>
      </dgm:t>
    </dgm:pt>
    <dgm:pt modelId="{316A257A-0B08-4AFD-9B3E-A1D9320C06B4}" type="parTrans" cxnId="{238BBBBF-D00C-4356-8640-9E0939B70305}">
      <dgm:prSet/>
      <dgm:spPr/>
      <dgm:t>
        <a:bodyPr/>
        <a:lstStyle/>
        <a:p>
          <a:endParaRPr lang="en-US"/>
        </a:p>
      </dgm:t>
    </dgm:pt>
    <dgm:pt modelId="{56B5895C-69B9-4B83-9529-AFEEFF4A67E6}" type="sibTrans" cxnId="{238BBBBF-D00C-4356-8640-9E0939B70305}">
      <dgm:prSet/>
      <dgm:spPr/>
      <dgm:t>
        <a:bodyPr/>
        <a:lstStyle/>
        <a:p>
          <a:endParaRPr lang="en-US"/>
        </a:p>
      </dgm:t>
    </dgm:pt>
    <dgm:pt modelId="{A13B49AD-ED3B-458C-8DD5-69937B5F6622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Partners and Suppliers</a:t>
          </a:r>
          <a:endParaRPr lang="en-US" dirty="0"/>
        </a:p>
      </dgm:t>
    </dgm:pt>
    <dgm:pt modelId="{E6AD0737-3C03-4023-9D17-3C9808BC5846}" type="parTrans" cxnId="{E9985231-7279-42B7-8C0B-1D5FD2A07345}">
      <dgm:prSet/>
      <dgm:spPr/>
      <dgm:t>
        <a:bodyPr/>
        <a:lstStyle/>
        <a:p>
          <a:endParaRPr lang="en-US"/>
        </a:p>
      </dgm:t>
    </dgm:pt>
    <dgm:pt modelId="{E99D9D15-58DE-4A98-A508-2E3D7500C249}" type="sibTrans" cxnId="{E9985231-7279-42B7-8C0B-1D5FD2A07345}">
      <dgm:prSet/>
      <dgm:spPr/>
      <dgm:t>
        <a:bodyPr/>
        <a:lstStyle/>
        <a:p>
          <a:endParaRPr lang="en-US"/>
        </a:p>
      </dgm:t>
    </dgm:pt>
    <dgm:pt modelId="{A2A42006-6478-4AD6-BB54-C0F2D7845B4D}">
      <dgm:prSet phldrT="[Text]"/>
      <dgm:spPr>
        <a:solidFill>
          <a:srgbClr val="33CC33"/>
        </a:solidFill>
      </dgm:spPr>
      <dgm:t>
        <a:bodyPr/>
        <a:lstStyle/>
        <a:p>
          <a:r>
            <a:rPr lang="en-US" dirty="0" smtClean="0"/>
            <a:t>NGOs</a:t>
          </a:r>
          <a:endParaRPr lang="en-US" dirty="0"/>
        </a:p>
      </dgm:t>
    </dgm:pt>
    <dgm:pt modelId="{78DEC6C9-132A-4A43-9770-96BCEF37CCF3}" type="parTrans" cxnId="{E460FE36-5599-42AF-B7A2-47403821DB0F}">
      <dgm:prSet/>
      <dgm:spPr/>
      <dgm:t>
        <a:bodyPr/>
        <a:lstStyle/>
        <a:p>
          <a:endParaRPr lang="en-US"/>
        </a:p>
      </dgm:t>
    </dgm:pt>
    <dgm:pt modelId="{37DED30B-DC15-4925-8F73-ADEB3639DD02}" type="sibTrans" cxnId="{E460FE36-5599-42AF-B7A2-47403821DB0F}">
      <dgm:prSet/>
      <dgm:spPr/>
      <dgm:t>
        <a:bodyPr/>
        <a:lstStyle/>
        <a:p>
          <a:endParaRPr lang="en-US"/>
        </a:p>
      </dgm:t>
    </dgm:pt>
    <dgm:pt modelId="{9CE0F496-5EB8-47EC-A438-C8217E5CE061}">
      <dgm:prSet phldrT="[Text]"/>
      <dgm:spPr>
        <a:solidFill>
          <a:srgbClr val="B0EE4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Local Communities</a:t>
          </a:r>
          <a:endParaRPr lang="en-US" dirty="0">
            <a:solidFill>
              <a:schemeClr val="tx1"/>
            </a:solidFill>
          </a:endParaRPr>
        </a:p>
      </dgm:t>
    </dgm:pt>
    <dgm:pt modelId="{284F2DDC-A434-40C8-982C-4F0D577F6071}" type="parTrans" cxnId="{5793D3F9-E5AF-4088-BA28-22AD039FE059}">
      <dgm:prSet/>
      <dgm:spPr/>
      <dgm:t>
        <a:bodyPr/>
        <a:lstStyle/>
        <a:p>
          <a:endParaRPr lang="en-US"/>
        </a:p>
      </dgm:t>
    </dgm:pt>
    <dgm:pt modelId="{F942E288-9FEE-4E61-B4B2-28D6E0E5E43B}" type="sibTrans" cxnId="{5793D3F9-E5AF-4088-BA28-22AD039FE059}">
      <dgm:prSet/>
      <dgm:spPr/>
      <dgm:t>
        <a:bodyPr/>
        <a:lstStyle/>
        <a:p>
          <a:endParaRPr lang="en-US"/>
        </a:p>
      </dgm:t>
    </dgm:pt>
    <dgm:pt modelId="{230198FE-8D4A-4A6C-8FB1-4C4D8DD8187A}">
      <dgm:prSet phldrT="[Text]"/>
      <dgm:spPr>
        <a:solidFill>
          <a:srgbClr val="B0EE4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</a:t>
          </a:r>
          <a:endParaRPr lang="en-US" dirty="0">
            <a:solidFill>
              <a:schemeClr val="tx1"/>
            </a:solidFill>
          </a:endParaRPr>
        </a:p>
      </dgm:t>
    </dgm:pt>
    <dgm:pt modelId="{47D37010-B3F6-4C1F-97F4-F99346E54FDC}" type="parTrans" cxnId="{33347EF8-E61B-411F-8313-3D34EFDF96BB}">
      <dgm:prSet/>
      <dgm:spPr/>
      <dgm:t>
        <a:bodyPr/>
        <a:lstStyle/>
        <a:p>
          <a:endParaRPr lang="en-US"/>
        </a:p>
      </dgm:t>
    </dgm:pt>
    <dgm:pt modelId="{3437DBC7-D7DE-44D9-BBC6-53462305E573}" type="sibTrans" cxnId="{33347EF8-E61B-411F-8313-3D34EFDF96BB}">
      <dgm:prSet/>
      <dgm:spPr/>
      <dgm:t>
        <a:bodyPr/>
        <a:lstStyle/>
        <a:p>
          <a:endParaRPr lang="en-US"/>
        </a:p>
      </dgm:t>
    </dgm:pt>
    <dgm:pt modelId="{02CF529C-F8DE-4073-B09A-4D9D9027F308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 smtClean="0"/>
            <a:t>Employees</a:t>
          </a:r>
          <a:endParaRPr lang="en-US" dirty="0"/>
        </a:p>
      </dgm:t>
    </dgm:pt>
    <dgm:pt modelId="{61EFA2A6-F86B-4234-B05C-CE370FD964D5}" type="parTrans" cxnId="{66995934-107F-4EF7-BD4A-DB6CEDE325B2}">
      <dgm:prSet/>
      <dgm:spPr/>
      <dgm:t>
        <a:bodyPr/>
        <a:lstStyle/>
        <a:p>
          <a:endParaRPr lang="en-US"/>
        </a:p>
      </dgm:t>
    </dgm:pt>
    <dgm:pt modelId="{D9B7A71C-36F1-4675-A5C5-B61D411E60F0}" type="sibTrans" cxnId="{66995934-107F-4EF7-BD4A-DB6CEDE325B2}">
      <dgm:prSet/>
      <dgm:spPr/>
      <dgm:t>
        <a:bodyPr/>
        <a:lstStyle/>
        <a:p>
          <a:endParaRPr lang="en-US"/>
        </a:p>
      </dgm:t>
    </dgm:pt>
    <dgm:pt modelId="{366DFBEE-56B4-4988-AFCC-F31B82B47E24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DD9F9E5A-E049-4C02-8661-89EF0FAB4521}" type="parTrans" cxnId="{24C1112E-2C60-4AE3-B392-B86E5A551656}">
      <dgm:prSet/>
      <dgm:spPr/>
      <dgm:t>
        <a:bodyPr/>
        <a:lstStyle/>
        <a:p>
          <a:endParaRPr lang="en-US"/>
        </a:p>
      </dgm:t>
    </dgm:pt>
    <dgm:pt modelId="{01C9B5FE-430B-4B03-8546-182546F4A3F8}" type="sibTrans" cxnId="{24C1112E-2C60-4AE3-B392-B86E5A551656}">
      <dgm:prSet/>
      <dgm:spPr/>
      <dgm:t>
        <a:bodyPr/>
        <a:lstStyle/>
        <a:p>
          <a:endParaRPr lang="en-US"/>
        </a:p>
      </dgm:t>
    </dgm:pt>
    <dgm:pt modelId="{EB31AFB2-C82B-44EE-A516-A055008EC5B0}">
      <dgm:prSet phldrT="[Text]"/>
      <dgm:spPr>
        <a:solidFill>
          <a:srgbClr val="33CC33"/>
        </a:solidFill>
      </dgm:spPr>
      <dgm:t>
        <a:bodyPr/>
        <a:lstStyle/>
        <a:p>
          <a:r>
            <a:rPr lang="en-US" dirty="0" smtClean="0"/>
            <a:t>Govt. &amp; Regulators</a:t>
          </a:r>
          <a:endParaRPr lang="en-US" dirty="0"/>
        </a:p>
      </dgm:t>
    </dgm:pt>
    <dgm:pt modelId="{FE761D55-1449-45D9-BB40-CA4B3AFB7050}" type="parTrans" cxnId="{79E6CEA7-A1F1-4B79-921F-78B3A2D8359D}">
      <dgm:prSet/>
      <dgm:spPr/>
      <dgm:t>
        <a:bodyPr/>
        <a:lstStyle/>
        <a:p>
          <a:endParaRPr lang="en-US"/>
        </a:p>
      </dgm:t>
    </dgm:pt>
    <dgm:pt modelId="{B8D01556-13E3-4989-A0FA-1864916BEFA6}" type="sibTrans" cxnId="{79E6CEA7-A1F1-4B79-921F-78B3A2D8359D}">
      <dgm:prSet/>
      <dgm:spPr/>
      <dgm:t>
        <a:bodyPr/>
        <a:lstStyle/>
        <a:p>
          <a:endParaRPr lang="en-US"/>
        </a:p>
      </dgm:t>
    </dgm:pt>
    <dgm:pt modelId="{A7BBC6CC-4A56-4EDC-B65C-80DFE64E8E1F}" type="pres">
      <dgm:prSet presAssocID="{6265A620-443C-4B97-8F21-1086A4A99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F29AA-109C-431C-9FE4-967B61D300AB}" type="pres">
      <dgm:prSet presAssocID="{88E8E7B3-137F-462F-AC16-DC231E5B7CD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01D02-8C3E-428E-86CE-4925BD929FE8}" type="pres">
      <dgm:prSet presAssocID="{56B5895C-69B9-4B83-9529-AFEEFF4A67E6}" presName="sibTrans" presStyleCnt="0"/>
      <dgm:spPr/>
    </dgm:pt>
    <dgm:pt modelId="{2A5587E7-7241-461E-8302-3F4F6913C403}" type="pres">
      <dgm:prSet presAssocID="{A13B49AD-ED3B-458C-8DD5-69937B5F662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B36DE-3764-4EDD-838D-E7328AF60AF1}" type="pres">
      <dgm:prSet presAssocID="{E99D9D15-58DE-4A98-A508-2E3D7500C249}" presName="sibTrans" presStyleCnt="0"/>
      <dgm:spPr/>
    </dgm:pt>
    <dgm:pt modelId="{AECB61E8-8CF4-4937-8967-7787C50C5343}" type="pres">
      <dgm:prSet presAssocID="{02CF529C-F8DE-4073-B09A-4D9D9027F30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C593-7752-4190-8316-2D9B7BDA8C2C}" type="pres">
      <dgm:prSet presAssocID="{D9B7A71C-36F1-4675-A5C5-B61D411E60F0}" presName="sibTrans" presStyleCnt="0"/>
      <dgm:spPr/>
    </dgm:pt>
    <dgm:pt modelId="{E1C7A7B6-EBA4-43B8-9958-E1F2E5E875BC}" type="pres">
      <dgm:prSet presAssocID="{366DFBEE-56B4-4988-AFCC-F31B82B47E2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2782-ACD8-40E3-A5FA-3C3724FCBBAE}" type="pres">
      <dgm:prSet presAssocID="{01C9B5FE-430B-4B03-8546-182546F4A3F8}" presName="sibTrans" presStyleCnt="0"/>
      <dgm:spPr/>
    </dgm:pt>
    <dgm:pt modelId="{DB3937E3-FEC8-4F7D-96AD-E279FD4A7670}" type="pres">
      <dgm:prSet presAssocID="{EB31AFB2-C82B-44EE-A516-A055008EC5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D9E16-A8B3-4125-B929-6F0739309173}" type="pres">
      <dgm:prSet presAssocID="{B8D01556-13E3-4989-A0FA-1864916BEFA6}" presName="sibTrans" presStyleCnt="0"/>
      <dgm:spPr/>
    </dgm:pt>
    <dgm:pt modelId="{A0F9BB54-730E-44A8-B53D-2DC01D3ADF16}" type="pres">
      <dgm:prSet presAssocID="{A2A42006-6478-4AD6-BB54-C0F2D7845B4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6DF8-5CEF-4BC7-8907-7E7AF789C8E8}" type="pres">
      <dgm:prSet presAssocID="{37DED30B-DC15-4925-8F73-ADEB3639DD02}" presName="sibTrans" presStyleCnt="0"/>
      <dgm:spPr/>
    </dgm:pt>
    <dgm:pt modelId="{F132FFAF-76DF-4032-9261-A90154AA53CC}" type="pres">
      <dgm:prSet presAssocID="{9CE0F496-5EB8-47EC-A438-C8217E5CE0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63A8F-A17A-492C-9AD3-E78317CFA7C0}" type="pres">
      <dgm:prSet presAssocID="{F942E288-9FEE-4E61-B4B2-28D6E0E5E43B}" presName="sibTrans" presStyleCnt="0"/>
      <dgm:spPr/>
    </dgm:pt>
    <dgm:pt modelId="{66D6F72B-6392-496D-9B82-3FDF9DA50127}" type="pres">
      <dgm:prSet presAssocID="{230198FE-8D4A-4A6C-8FB1-4C4D8DD8187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3D3F9-E5AF-4088-BA28-22AD039FE059}" srcId="{6265A620-443C-4B97-8F21-1086A4A99B2E}" destId="{9CE0F496-5EB8-47EC-A438-C8217E5CE061}" srcOrd="6" destOrd="0" parTransId="{284F2DDC-A434-40C8-982C-4F0D577F6071}" sibTransId="{F942E288-9FEE-4E61-B4B2-28D6E0E5E43B}"/>
    <dgm:cxn modelId="{24C1112E-2C60-4AE3-B392-B86E5A551656}" srcId="{6265A620-443C-4B97-8F21-1086A4A99B2E}" destId="{366DFBEE-56B4-4988-AFCC-F31B82B47E24}" srcOrd="3" destOrd="0" parTransId="{DD9F9E5A-E049-4C02-8661-89EF0FAB4521}" sibTransId="{01C9B5FE-430B-4B03-8546-182546F4A3F8}"/>
    <dgm:cxn modelId="{6290C4EE-7013-40E9-B639-4F1C332CA27B}" type="presOf" srcId="{EB31AFB2-C82B-44EE-A516-A055008EC5B0}" destId="{DB3937E3-FEC8-4F7D-96AD-E279FD4A7670}" srcOrd="0" destOrd="0" presId="urn:microsoft.com/office/officeart/2005/8/layout/default"/>
    <dgm:cxn modelId="{5776BE00-E864-4E0D-A8B1-C5E8B4E8778B}" type="presOf" srcId="{9CE0F496-5EB8-47EC-A438-C8217E5CE061}" destId="{F132FFAF-76DF-4032-9261-A90154AA53CC}" srcOrd="0" destOrd="0" presId="urn:microsoft.com/office/officeart/2005/8/layout/default"/>
    <dgm:cxn modelId="{3F7DDE41-B027-42CA-8044-EDAF179DD0EE}" type="presOf" srcId="{6265A620-443C-4B97-8F21-1086A4A99B2E}" destId="{A7BBC6CC-4A56-4EDC-B65C-80DFE64E8E1F}" srcOrd="0" destOrd="0" presId="urn:microsoft.com/office/officeart/2005/8/layout/default"/>
    <dgm:cxn modelId="{6105C6F5-9C12-4A36-8C9A-DAB63968097A}" type="presOf" srcId="{02CF529C-F8DE-4073-B09A-4D9D9027F308}" destId="{AECB61E8-8CF4-4937-8967-7787C50C5343}" srcOrd="0" destOrd="0" presId="urn:microsoft.com/office/officeart/2005/8/layout/default"/>
    <dgm:cxn modelId="{524ECDFC-6447-4BC1-B504-4D90967EED96}" type="presOf" srcId="{A13B49AD-ED3B-458C-8DD5-69937B5F6622}" destId="{2A5587E7-7241-461E-8302-3F4F6913C403}" srcOrd="0" destOrd="0" presId="urn:microsoft.com/office/officeart/2005/8/layout/default"/>
    <dgm:cxn modelId="{E460FE36-5599-42AF-B7A2-47403821DB0F}" srcId="{6265A620-443C-4B97-8F21-1086A4A99B2E}" destId="{A2A42006-6478-4AD6-BB54-C0F2D7845B4D}" srcOrd="5" destOrd="0" parTransId="{78DEC6C9-132A-4A43-9770-96BCEF37CCF3}" sibTransId="{37DED30B-DC15-4925-8F73-ADEB3639DD02}"/>
    <dgm:cxn modelId="{F52B8BA4-65B0-4D72-85FD-AE9D3D80E445}" type="presOf" srcId="{A2A42006-6478-4AD6-BB54-C0F2D7845B4D}" destId="{A0F9BB54-730E-44A8-B53D-2DC01D3ADF16}" srcOrd="0" destOrd="0" presId="urn:microsoft.com/office/officeart/2005/8/layout/default"/>
    <dgm:cxn modelId="{7AEFC30F-8AC8-46B8-B5E6-B278A690ECEB}" type="presOf" srcId="{366DFBEE-56B4-4988-AFCC-F31B82B47E24}" destId="{E1C7A7B6-EBA4-43B8-9958-E1F2E5E875BC}" srcOrd="0" destOrd="0" presId="urn:microsoft.com/office/officeart/2005/8/layout/default"/>
    <dgm:cxn modelId="{79E6CEA7-A1F1-4B79-921F-78B3A2D8359D}" srcId="{6265A620-443C-4B97-8F21-1086A4A99B2E}" destId="{EB31AFB2-C82B-44EE-A516-A055008EC5B0}" srcOrd="4" destOrd="0" parTransId="{FE761D55-1449-45D9-BB40-CA4B3AFB7050}" sibTransId="{B8D01556-13E3-4989-A0FA-1864916BEFA6}"/>
    <dgm:cxn modelId="{33347EF8-E61B-411F-8313-3D34EFDF96BB}" srcId="{6265A620-443C-4B97-8F21-1086A4A99B2E}" destId="{230198FE-8D4A-4A6C-8FB1-4C4D8DD8187A}" srcOrd="7" destOrd="0" parTransId="{47D37010-B3F6-4C1F-97F4-F99346E54FDC}" sibTransId="{3437DBC7-D7DE-44D9-BBC6-53462305E573}"/>
    <dgm:cxn modelId="{9CC69998-06D9-426E-A88A-AE8419FAE035}" type="presOf" srcId="{230198FE-8D4A-4A6C-8FB1-4C4D8DD8187A}" destId="{66D6F72B-6392-496D-9B82-3FDF9DA50127}" srcOrd="0" destOrd="0" presId="urn:microsoft.com/office/officeart/2005/8/layout/default"/>
    <dgm:cxn modelId="{E9985231-7279-42B7-8C0B-1D5FD2A07345}" srcId="{6265A620-443C-4B97-8F21-1086A4A99B2E}" destId="{A13B49AD-ED3B-458C-8DD5-69937B5F6622}" srcOrd="1" destOrd="0" parTransId="{E6AD0737-3C03-4023-9D17-3C9808BC5846}" sibTransId="{E99D9D15-58DE-4A98-A508-2E3D7500C249}"/>
    <dgm:cxn modelId="{238BBBBF-D00C-4356-8640-9E0939B70305}" srcId="{6265A620-443C-4B97-8F21-1086A4A99B2E}" destId="{88E8E7B3-137F-462F-AC16-DC231E5B7CD6}" srcOrd="0" destOrd="0" parTransId="{316A257A-0B08-4AFD-9B3E-A1D9320C06B4}" sibTransId="{56B5895C-69B9-4B83-9529-AFEEFF4A67E6}"/>
    <dgm:cxn modelId="{66995934-107F-4EF7-BD4A-DB6CEDE325B2}" srcId="{6265A620-443C-4B97-8F21-1086A4A99B2E}" destId="{02CF529C-F8DE-4073-B09A-4D9D9027F308}" srcOrd="2" destOrd="0" parTransId="{61EFA2A6-F86B-4234-B05C-CE370FD964D5}" sibTransId="{D9B7A71C-36F1-4675-A5C5-B61D411E60F0}"/>
    <dgm:cxn modelId="{D506C24E-8D13-46DB-91F6-7C119E6D814D}" type="presOf" srcId="{88E8E7B3-137F-462F-AC16-DC231E5B7CD6}" destId="{BBCF29AA-109C-431C-9FE4-967B61D300AB}" srcOrd="0" destOrd="0" presId="urn:microsoft.com/office/officeart/2005/8/layout/default"/>
    <dgm:cxn modelId="{34BBA706-C35E-4DC3-B761-DC379C17D70D}" type="presParOf" srcId="{A7BBC6CC-4A56-4EDC-B65C-80DFE64E8E1F}" destId="{BBCF29AA-109C-431C-9FE4-967B61D300AB}" srcOrd="0" destOrd="0" presId="urn:microsoft.com/office/officeart/2005/8/layout/default"/>
    <dgm:cxn modelId="{159C9FFB-AAFA-4623-8704-0BE35A8A3FE9}" type="presParOf" srcId="{A7BBC6CC-4A56-4EDC-B65C-80DFE64E8E1F}" destId="{16201D02-8C3E-428E-86CE-4925BD929FE8}" srcOrd="1" destOrd="0" presId="urn:microsoft.com/office/officeart/2005/8/layout/default"/>
    <dgm:cxn modelId="{A6C14332-5274-4613-8750-716ADE8029BD}" type="presParOf" srcId="{A7BBC6CC-4A56-4EDC-B65C-80DFE64E8E1F}" destId="{2A5587E7-7241-461E-8302-3F4F6913C403}" srcOrd="2" destOrd="0" presId="urn:microsoft.com/office/officeart/2005/8/layout/default"/>
    <dgm:cxn modelId="{C76BB9BF-B040-469C-842E-861F19FC6F1E}" type="presParOf" srcId="{A7BBC6CC-4A56-4EDC-B65C-80DFE64E8E1F}" destId="{FCBB36DE-3764-4EDD-838D-E7328AF60AF1}" srcOrd="3" destOrd="0" presId="urn:microsoft.com/office/officeart/2005/8/layout/default"/>
    <dgm:cxn modelId="{FD583F7B-9D87-4532-851E-6D2BC3EA7B42}" type="presParOf" srcId="{A7BBC6CC-4A56-4EDC-B65C-80DFE64E8E1F}" destId="{AECB61E8-8CF4-4937-8967-7787C50C5343}" srcOrd="4" destOrd="0" presId="urn:microsoft.com/office/officeart/2005/8/layout/default"/>
    <dgm:cxn modelId="{2D237234-64F1-43F1-A999-7912085DD603}" type="presParOf" srcId="{A7BBC6CC-4A56-4EDC-B65C-80DFE64E8E1F}" destId="{6D42C593-7752-4190-8316-2D9B7BDA8C2C}" srcOrd="5" destOrd="0" presId="urn:microsoft.com/office/officeart/2005/8/layout/default"/>
    <dgm:cxn modelId="{B983DFF8-ADCE-4181-B229-00F30F5C3444}" type="presParOf" srcId="{A7BBC6CC-4A56-4EDC-B65C-80DFE64E8E1F}" destId="{E1C7A7B6-EBA4-43B8-9958-E1F2E5E875BC}" srcOrd="6" destOrd="0" presId="urn:microsoft.com/office/officeart/2005/8/layout/default"/>
    <dgm:cxn modelId="{0F7AAFD7-DF7E-43D6-8F83-2377CDA36BF5}" type="presParOf" srcId="{A7BBC6CC-4A56-4EDC-B65C-80DFE64E8E1F}" destId="{53752782-ACD8-40E3-A5FA-3C3724FCBBAE}" srcOrd="7" destOrd="0" presId="urn:microsoft.com/office/officeart/2005/8/layout/default"/>
    <dgm:cxn modelId="{DA29F79C-D73F-4275-99BA-59F2E2695D77}" type="presParOf" srcId="{A7BBC6CC-4A56-4EDC-B65C-80DFE64E8E1F}" destId="{DB3937E3-FEC8-4F7D-96AD-E279FD4A7670}" srcOrd="8" destOrd="0" presId="urn:microsoft.com/office/officeart/2005/8/layout/default"/>
    <dgm:cxn modelId="{8BFB3331-ADF1-4F78-882C-B047904AD41C}" type="presParOf" srcId="{A7BBC6CC-4A56-4EDC-B65C-80DFE64E8E1F}" destId="{561D9E16-A8B3-4125-B929-6F0739309173}" srcOrd="9" destOrd="0" presId="urn:microsoft.com/office/officeart/2005/8/layout/default"/>
    <dgm:cxn modelId="{94FDBCCB-CF46-4285-8CEC-A614F9B08ABC}" type="presParOf" srcId="{A7BBC6CC-4A56-4EDC-B65C-80DFE64E8E1F}" destId="{A0F9BB54-730E-44A8-B53D-2DC01D3ADF16}" srcOrd="10" destOrd="0" presId="urn:microsoft.com/office/officeart/2005/8/layout/default"/>
    <dgm:cxn modelId="{0F1301AF-5240-45C4-805B-0914B7D00AC8}" type="presParOf" srcId="{A7BBC6CC-4A56-4EDC-B65C-80DFE64E8E1F}" destId="{2D116DF8-5CEF-4BC7-8907-7E7AF789C8E8}" srcOrd="11" destOrd="0" presId="urn:microsoft.com/office/officeart/2005/8/layout/default"/>
    <dgm:cxn modelId="{0889F631-C1C2-4173-9128-8097C596E51E}" type="presParOf" srcId="{A7BBC6CC-4A56-4EDC-B65C-80DFE64E8E1F}" destId="{F132FFAF-76DF-4032-9261-A90154AA53CC}" srcOrd="12" destOrd="0" presId="urn:microsoft.com/office/officeart/2005/8/layout/default"/>
    <dgm:cxn modelId="{91765539-9C07-41B9-8412-4939E2FDC0CB}" type="presParOf" srcId="{A7BBC6CC-4A56-4EDC-B65C-80DFE64E8E1F}" destId="{1C063A8F-A17A-492C-9AD3-E78317CFA7C0}" srcOrd="13" destOrd="0" presId="urn:microsoft.com/office/officeart/2005/8/layout/default"/>
    <dgm:cxn modelId="{C01C5DE1-C555-4A6A-BE04-921C55386D16}" type="presParOf" srcId="{A7BBC6CC-4A56-4EDC-B65C-80DFE64E8E1F}" destId="{66D6F72B-6392-496D-9B82-3FDF9DA50127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4ECC-C31A-4B0D-827B-1D23FE4A19C3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CDE4F-ACFA-4471-BF95-B4E7EE59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DE4F-ACFA-4471-BF95-B4E7EE597D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CCBC-A8F7-424A-97CE-3D67797714E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F621-9BD5-4D9B-B252-845121561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solidFill>
            <a:srgbClr val="B0EE4C"/>
          </a:solidFill>
        </p:spPr>
        <p:txBody>
          <a:bodyPr>
            <a:normAutofit/>
          </a:bodyPr>
          <a:lstStyle/>
          <a:p>
            <a:pPr algn="r">
              <a:buNone/>
            </a:pPr>
            <a:endParaRPr lang="en-US" sz="11500" b="1" dirty="0" smtClean="0"/>
          </a:p>
          <a:p>
            <a:pPr algn="r">
              <a:buNone/>
            </a:pPr>
            <a:r>
              <a:rPr lang="en-US" sz="1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lnSpc>
                <a:spcPts val="6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ts val="6000"/>
              </a:lnSpc>
              <a:spcBef>
                <a:spcPts val="0"/>
              </a:spcBef>
              <a:buNone/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ts val="6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11500" b="1" dirty="0" smtClean="0">
                <a:solidFill>
                  <a:srgbClr val="B0EE4C"/>
                </a:solidFill>
              </a:rPr>
              <a:t>BLACK</a:t>
            </a:r>
            <a:endParaRPr lang="en-US" b="1" dirty="0">
              <a:solidFill>
                <a:srgbClr val="B0EE4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743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0EE4C"/>
                </a:solidFill>
              </a:rPr>
              <a:t>i</a:t>
            </a:r>
            <a:r>
              <a:rPr lang="en-US" sz="3200" b="1" i="1" dirty="0" smtClean="0">
                <a:solidFill>
                  <a:srgbClr val="B0EE4C"/>
                </a:solidFill>
              </a:rPr>
              <a:t>s the</a:t>
            </a:r>
            <a:endParaRPr lang="en-US" sz="3200" b="1" i="1" dirty="0">
              <a:solidFill>
                <a:srgbClr val="B0EE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5915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/>
              <a:t>new</a:t>
            </a:r>
            <a:endParaRPr 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638800"/>
            <a:ext cx="4572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5638800"/>
            <a:ext cx="4572000" cy="152400"/>
          </a:xfrm>
          <a:prstGeom prst="rect">
            <a:avLst/>
          </a:prstGeom>
          <a:solidFill>
            <a:srgbClr val="B0E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5791200"/>
            <a:ext cx="40386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b="1" dirty="0" smtClean="0"/>
              <a:t>Brad Monterio, Managing Director</a:t>
            </a:r>
          </a:p>
          <a:p>
            <a:pPr algn="r">
              <a:lnSpc>
                <a:spcPts val="1600"/>
              </a:lnSpc>
            </a:pPr>
            <a:r>
              <a:rPr lang="en-US" b="1" dirty="0" smtClean="0"/>
              <a:t>Colcomgroup and CMH Partners LLC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91200"/>
            <a:ext cx="40386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XBRL International Conference</a:t>
            </a:r>
          </a:p>
          <a:p>
            <a:pPr>
              <a:lnSpc>
                <a:spcPts val="1600"/>
              </a:lnSpc>
            </a:pPr>
            <a:r>
              <a:rPr lang="en-US" b="1" dirty="0" smtClean="0"/>
              <a:t>Paris, France      June 25, 2009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noFill/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/>
              <a:t>Frameworks</a:t>
            </a:r>
          </a:p>
          <a:p>
            <a:pPr algn="r">
              <a:buNone/>
            </a:pPr>
            <a:r>
              <a:rPr lang="en-US" sz="4400" dirty="0" smtClean="0"/>
              <a:t>Issues</a:t>
            </a:r>
          </a:p>
          <a:p>
            <a:pPr algn="r">
              <a:buNone/>
            </a:pPr>
            <a:r>
              <a:rPr lang="en-US" sz="4400" dirty="0" smtClean="0"/>
              <a:t>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FRAMEWORKS &amp; STANDARDS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8600"/>
            <a:ext cx="4572000" cy="694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WICI/EBRC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ESG Framework from DVFA/EFFAS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G3 Framework from Global Reporting Initiative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UN Global Compact 10 Principles (Environment, Labor etc.)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OCEG (Open Compliance and Ethics Group) Governance Risk &amp; Compliance Framework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Prince of </a:t>
            </a:r>
            <a:r>
              <a:rPr lang="en-US" sz="2800" b="1" dirty="0" smtClean="0">
                <a:solidFill>
                  <a:srgbClr val="B0EE4C"/>
                </a:solidFill>
              </a:rPr>
              <a:t>Wales Accounting for Sustainability</a:t>
            </a: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 smtClean="0">
              <a:solidFill>
                <a:srgbClr val="B0E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noFill/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/>
              <a:t>Frameworks</a:t>
            </a:r>
          </a:p>
          <a:p>
            <a:pPr algn="r">
              <a:buNone/>
            </a:pPr>
            <a:r>
              <a:rPr lang="en-US" sz="4400" dirty="0" smtClean="0"/>
              <a:t>Issues</a:t>
            </a:r>
          </a:p>
          <a:p>
            <a:pPr algn="r">
              <a:buNone/>
            </a:pPr>
            <a:r>
              <a:rPr lang="en-US" sz="4400" dirty="0" smtClean="0"/>
              <a:t>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FRAMEWORKS &amp; STANDARDS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8600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Int’l Union for Conservation of Nature (IUCN)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SustainAbility with UNEP</a:t>
            </a:r>
          </a:p>
          <a:p>
            <a:pPr marL="176213" indent="-176213">
              <a:lnSpc>
                <a:spcPct val="80000"/>
              </a:lnSpc>
            </a:pPr>
            <a:endParaRPr lang="en-US" sz="24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Carbon Disclosure Project</a:t>
            </a: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endParaRPr lang="en-US" sz="2800" b="1" dirty="0" smtClean="0">
              <a:solidFill>
                <a:srgbClr val="B0EE4C"/>
              </a:solidFill>
            </a:endParaRPr>
          </a:p>
          <a:p>
            <a:pPr marL="176213" indent="-17621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B0EE4C"/>
                </a:solidFill>
              </a:rPr>
              <a:t>CERES Principles</a:t>
            </a:r>
            <a:endParaRPr lang="en-US" sz="2400" b="1" dirty="0" smtClean="0">
              <a:solidFill>
                <a:srgbClr val="B0E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noFill/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/>
              <a:t>Frameworks</a:t>
            </a:r>
          </a:p>
          <a:p>
            <a:pPr algn="r">
              <a:buNone/>
            </a:pPr>
            <a:r>
              <a:rPr lang="en-US" sz="4400" dirty="0" smtClean="0"/>
              <a:t>Issues</a:t>
            </a:r>
          </a:p>
          <a:p>
            <a:pPr algn="r">
              <a:buNone/>
            </a:pPr>
            <a:r>
              <a:rPr lang="en-US" sz="4400" dirty="0" smtClean="0"/>
              <a:t>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0" y="0"/>
            <a:ext cx="685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311462"/>
            <a:ext cx="5943600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B0EE4C"/>
                </a:solidFill>
              </a:rPr>
              <a:t>“Sustainability is here to stay as a central business issue, yet many corporations do not have the right resources or organization to comply with the new demands efficiently or, more importantly, to turn them to business advantage.”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-Bob Lurie, Monitor Group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CHALLENGES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45000"/>
          <a:stretch>
            <a:fillRect/>
          </a:stretch>
        </p:blipFill>
        <p:spPr bwMode="auto">
          <a:xfrm>
            <a:off x="-457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76200"/>
            <a:ext cx="419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Emerging area – not understood by companies or stakeholders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Usually not in the business plan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No universal standard… yet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Often championed by Marketing or PR, not C-Suite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Can’t measure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4800" y="1112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CHALLENGES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45000"/>
          <a:stretch>
            <a:fillRect/>
          </a:stretch>
        </p:blipFill>
        <p:spPr bwMode="auto">
          <a:xfrm>
            <a:off x="-457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286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Current reports:</a:t>
            </a:r>
          </a:p>
          <a:p>
            <a:pPr marL="633413" lvl="1" indent="-231775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Not well understood</a:t>
            </a:r>
          </a:p>
          <a:p>
            <a:pPr marL="633413" lvl="1" indent="-231775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Unusable by many</a:t>
            </a:r>
          </a:p>
          <a:p>
            <a:pPr marL="633413" lvl="1" indent="-231775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Non-comparable</a:t>
            </a:r>
          </a:p>
          <a:p>
            <a:pPr marL="633413" lvl="1" indent="-231775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Lack independent assurance</a:t>
            </a:r>
          </a:p>
          <a:p>
            <a:pPr marL="633413" lvl="1" indent="-231775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B0EE4C"/>
                </a:solidFill>
                <a:latin typeface="+mj-lt"/>
              </a:rPr>
              <a:t>Missing link with financial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4800" y="1112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CHALLENGES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66700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76200"/>
            <a:ext cx="4724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4400" b="1" dirty="0" smtClean="0">
                <a:solidFill>
                  <a:srgbClr val="B0EE4C"/>
                </a:solidFill>
                <a:latin typeface="+mj-lt"/>
              </a:rPr>
              <a:t>OPPORTUNITIES</a:t>
            </a:r>
            <a:endParaRPr lang="en-US" b="1" dirty="0" smtClean="0">
              <a:solidFill>
                <a:srgbClr val="B0EE4C"/>
              </a:solidFill>
              <a:latin typeface="+mj-lt"/>
            </a:endParaRPr>
          </a:p>
          <a:p>
            <a:pPr>
              <a:buFont typeface="Wingdings 3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Collaborate on a global standard (wiki approach)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Link to financial performance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Elevate to CFO responsibility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Integrate w/business planning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Utilize XBRL as underlying framework to ensure interoperability with XBRL tagged financial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0"/>
            <a:ext cx="495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4400" b="1" dirty="0" smtClean="0">
                <a:solidFill>
                  <a:srgbClr val="B0EE4C"/>
                </a:solidFill>
                <a:latin typeface="+mj-lt"/>
              </a:rPr>
              <a:t>OPPORTUNITIES</a:t>
            </a:r>
            <a:endParaRPr lang="en-US" b="1" dirty="0" smtClean="0">
              <a:solidFill>
                <a:srgbClr val="B0EE4C"/>
              </a:solidFill>
              <a:latin typeface="+mj-lt"/>
            </a:endParaRPr>
          </a:p>
          <a:p>
            <a:pPr>
              <a:buFont typeface="Wingdings 3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Satisfy investor &amp; analyst demand for sustainability information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Increase importance of non-financial reporting to internal and external stakeholders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Leverage mass collaboration model to develop a framework and reporting standard that better matches company and user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0"/>
            <a:ext cx="495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4400" b="1" dirty="0" smtClean="0">
                <a:solidFill>
                  <a:srgbClr val="B0EE4C"/>
                </a:solidFill>
                <a:latin typeface="+mj-lt"/>
              </a:rPr>
              <a:t>FINAL THOUGHTS</a:t>
            </a:r>
            <a:endParaRPr lang="en-US" b="1" dirty="0" smtClean="0">
              <a:solidFill>
                <a:srgbClr val="B0EE4C"/>
              </a:solidFill>
              <a:latin typeface="+mj-lt"/>
            </a:endParaRPr>
          </a:p>
          <a:p>
            <a:pPr>
              <a:buFont typeface="Wingdings 3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171450" indent="-171450"/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Isn’t this just ‘reporting’?</a:t>
            </a:r>
          </a:p>
          <a:p>
            <a:pPr marL="171450" indent="-171450"/>
            <a:endParaRPr lang="en-US" sz="2800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Will ‘being green’ become all about just ‘being’?</a:t>
            </a:r>
          </a:p>
          <a:p>
            <a:endParaRPr lang="en-US" sz="2800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Without sustainable business models, good environmental practices are meaningless</a:t>
            </a:r>
          </a:p>
          <a:p>
            <a:endParaRPr lang="en-US" sz="2800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Lucida Sans Unicode" pitchFamily="34" charset="0"/>
              </a:rPr>
              <a:t>Without a global standard, are reports meaningless?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45000"/>
          <a:stretch>
            <a:fillRect/>
          </a:stretch>
        </p:blipFill>
        <p:spPr bwMode="auto">
          <a:xfrm>
            <a:off x="-457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AGENDA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Sustainability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Non-Financial Reporting Types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Stakeholders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Value Proposition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Frameworks &amp; Standards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Challenges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Opportunities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B0EE4C"/>
                </a:solidFill>
              </a:rPr>
              <a:t>Final Thoughts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noFill/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/>
              <a:t>Frameworks</a:t>
            </a:r>
          </a:p>
          <a:p>
            <a:pPr algn="r">
              <a:buNone/>
            </a:pPr>
            <a:r>
              <a:rPr lang="en-US" sz="4400" dirty="0" smtClean="0"/>
              <a:t>Issues</a:t>
            </a:r>
          </a:p>
          <a:p>
            <a:pPr algn="r">
              <a:buNone/>
            </a:pPr>
            <a:r>
              <a:rPr lang="en-US" sz="4400" dirty="0" smtClean="0"/>
              <a:t>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Green is the new Black?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57200"/>
            <a:ext cx="419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sz="3600" b="1" dirty="0" smtClean="0">
                <a:solidFill>
                  <a:schemeClr val="bg1"/>
                </a:solidFill>
              </a:rPr>
              <a:t>GOOGLE</a:t>
            </a:r>
          </a:p>
          <a:p>
            <a:pPr marL="176213" indent="-176213"/>
            <a:endParaRPr lang="en-US" sz="3200" b="1" dirty="0" smtClean="0">
              <a:solidFill>
                <a:schemeClr val="bg1"/>
              </a:solidFill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“Green Reporting”: </a:t>
            </a:r>
            <a:r>
              <a:rPr lang="en-US" sz="3200" b="1" dirty="0" smtClean="0">
                <a:solidFill>
                  <a:srgbClr val="B0EE4C"/>
                </a:solidFill>
              </a:rPr>
              <a:t>37 Million</a:t>
            </a:r>
          </a:p>
          <a:p>
            <a:pPr marL="176213" indent="-176213">
              <a:buFont typeface="Wingdings" pitchFamily="2" charset="2"/>
              <a:buChar char="§"/>
            </a:pPr>
            <a:endParaRPr lang="en-US" sz="3200" b="1" dirty="0" smtClean="0">
              <a:solidFill>
                <a:srgbClr val="B0EE4C"/>
              </a:solidFill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“Environmental Reporting”: </a:t>
            </a:r>
            <a:r>
              <a:rPr lang="en-US" sz="3200" b="1" dirty="0" smtClean="0">
                <a:solidFill>
                  <a:srgbClr val="B0EE4C"/>
                </a:solidFill>
              </a:rPr>
              <a:t>56 Million</a:t>
            </a:r>
          </a:p>
          <a:p>
            <a:pPr marL="176213" indent="-176213">
              <a:buFont typeface="Wingdings" pitchFamily="2" charset="2"/>
              <a:buChar char="§"/>
            </a:pPr>
            <a:endParaRPr lang="en-US" sz="3200" b="1" dirty="0" smtClean="0">
              <a:solidFill>
                <a:srgbClr val="B0EE4C"/>
              </a:solidFill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“Sustainability Reporting”: </a:t>
            </a:r>
            <a:r>
              <a:rPr lang="en-US" sz="3200" b="1" dirty="0" smtClean="0">
                <a:solidFill>
                  <a:srgbClr val="B0EE4C"/>
                </a:solidFill>
              </a:rPr>
              <a:t>85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B0EE4C"/>
                </a:solidFill>
              </a:rPr>
              <a:t>Million</a:t>
            </a:r>
            <a:endParaRPr lang="en-US" sz="3200" b="1" dirty="0">
              <a:solidFill>
                <a:srgbClr val="B0E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noFill/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/>
              <a:t>Frameworks</a:t>
            </a:r>
          </a:p>
          <a:p>
            <a:pPr algn="r">
              <a:buNone/>
            </a:pPr>
            <a:r>
              <a:rPr lang="en-US" sz="4400" dirty="0" smtClean="0"/>
              <a:t>Issues</a:t>
            </a:r>
          </a:p>
          <a:p>
            <a:pPr algn="r">
              <a:buNone/>
            </a:pPr>
            <a:r>
              <a:rPr lang="en-US" sz="4400" dirty="0" smtClean="0"/>
              <a:t>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Green is the new Black?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572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Dynamic shift in public opinion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Market permission to be green AND profitable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Looking at the entire supply chain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Not just a fad or short lived trend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00600" y="5334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4400" b="1" dirty="0" smtClean="0">
                <a:solidFill>
                  <a:srgbClr val="B0EE4C"/>
                </a:solidFill>
                <a:latin typeface="+mj-lt"/>
              </a:rPr>
              <a:t>SUSTAINABILITY</a:t>
            </a:r>
            <a:endParaRPr lang="en-US" b="1" dirty="0" smtClean="0">
              <a:solidFill>
                <a:srgbClr val="B0EE4C"/>
              </a:solidFill>
              <a:latin typeface="+mj-lt"/>
            </a:endParaRPr>
          </a:p>
          <a:p>
            <a:pPr>
              <a:buFont typeface="Wingdings 3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 3" pitchFamily="18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ability to meet the needs of the present without compromising the ability of future generations to meet their own needs.</a:t>
            </a:r>
          </a:p>
          <a:p>
            <a:pPr>
              <a:buFont typeface="Wingdings 3" pitchFamily="18" charset="2"/>
              <a:buNone/>
            </a:pPr>
            <a:endParaRPr lang="en-US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World Commission on Environment and Development (The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</a:rPr>
              <a:t>Bruntland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Report)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45000"/>
          <a:stretch>
            <a:fillRect/>
          </a:stretch>
        </p:blipFill>
        <p:spPr bwMode="auto">
          <a:xfrm>
            <a:off x="-457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Non-Financial Reporting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449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Sustainability Reporting or Environmental Reporting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Corporate Social Responsibility Reporting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ESG Reporting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Enhanced Business Reporting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KPIs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B0EE4C"/>
                </a:solidFill>
              </a:rPr>
              <a:t>Others (e.g., risk reporting, business excellence)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0" y="11430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33800" y="2819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339933"/>
                </a:solidFill>
                <a:latin typeface="Arial Narrow" pitchFamily="34" charset="0"/>
              </a:rPr>
              <a:t>STAKEHOLDERS</a:t>
            </a:r>
            <a:endParaRPr lang="en-US" b="1" dirty="0">
              <a:solidFill>
                <a:srgbClr val="339933"/>
              </a:solidFill>
              <a:latin typeface="Arial Narrow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Value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4495800" cy="639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Improves transparency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Helps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manage entire supply chain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Yields cost savings in short term (e.g., waste reduction)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Builds long term value (e.g., brand loyalty)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Enhances brand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Encourages innovation (e.g., renewable energy)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487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-76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VALUE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Pros and Cons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Value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4495800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Attracts capital (e.g., CleanTech funds)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Impacts share price (e.g., Coca Cola, Nike, Sunoco)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Gives competitive advantage (vs. peer group)</a:t>
            </a: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pPr marL="223838" indent="-223838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Helps manage risk (e.g., reputation risk)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487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-76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VALUE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608</Words>
  <Application>Microsoft Office PowerPoint</Application>
  <PresentationFormat>On-screen Show (4:3)</PresentationFormat>
  <Paragraphs>185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BMonterio CCG CMHP</dc:creator>
  <cp:lastModifiedBy>BMonterio CCG CMHP</cp:lastModifiedBy>
  <cp:revision>26</cp:revision>
  <dcterms:created xsi:type="dcterms:W3CDTF">2009-06-08T02:36:21Z</dcterms:created>
  <dcterms:modified xsi:type="dcterms:W3CDTF">2009-06-25T06:48:53Z</dcterms:modified>
</cp:coreProperties>
</file>